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  <p:sldId id="292" r:id="rId44"/>
    <p:sldId id="293" r:id="rId45"/>
    <p:sldId id="294" r:id="rId46"/>
    <p:sldId id="295" r:id="rId47"/>
    <p:sldId id="296" r:id="rId48"/>
    <p:sldId id="297" r:id="rId49"/>
    <p:sldId id="298" r:id="rId50"/>
    <p:sldId id="299" r:id="rId51"/>
    <p:sldId id="300" r:id="rId52"/>
    <p:sldId id="301" r:id="rId53"/>
    <p:sldId id="302" r:id="rId54"/>
    <p:sldId id="303" r:id="rId55"/>
    <p:sldId id="304" r:id="rId56"/>
    <p:sldId id="305" r:id="rId57"/>
    <p:sldId id="306" r:id="rId58"/>
    <p:sldId id="307" r:id="rId59"/>
    <p:sldId id="308" r:id="rId60"/>
    <p:sldId id="309" r:id="rId61"/>
    <p:sldId id="310" r:id="rId62"/>
    <p:sldId id="311" r:id="rId63"/>
    <p:sldId id="312" r:id="rId64"/>
    <p:sldId id="313" r:id="rId65"/>
    <p:sldId id="314" r:id="rId66"/>
    <p:sldId id="315" r:id="rId67"/>
    <p:sldId id="316" r:id="rId68"/>
    <p:sldId id="317" r:id="rId69"/>
    <p:sldId id="318" r:id="rId70"/>
    <p:sldId id="319" r:id="rId71"/>
    <p:sldId id="320" r:id="rId72"/>
    <p:sldId id="321" r:id="rId73"/>
    <p:sldId id="322" r:id="rId74"/>
    <p:sldId id="323" r:id="rId75"/>
    <p:sldId id="324" r:id="rId76"/>
    <p:sldId id="325" r:id="rId77"/>
    <p:sldId id="326" r:id="rId78"/>
    <p:sldId id="327" r:id="rId79"/>
    <p:sldId id="328" r:id="rId80"/>
    <p:sldId id="329" r:id="rId81"/>
    <p:sldId id="330" r:id="rId82"/>
    <p:sldId id="331" r:id="rId83"/>
    <p:sldId id="332" r:id="rId84"/>
    <p:sldId id="333" r:id="rId85"/>
    <p:sldId id="334" r:id="rId86"/>
    <p:sldId id="335" r:id="rId87"/>
    <p:sldId id="336" r:id="rId88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Relationship Id="rId36" Type="http://schemas.openxmlformats.org/officeDocument/2006/relationships/slide" Target="slides/slide29.xml"/><Relationship Id="rId37" Type="http://schemas.openxmlformats.org/officeDocument/2006/relationships/slide" Target="slides/slide30.xml"/><Relationship Id="rId38" Type="http://schemas.openxmlformats.org/officeDocument/2006/relationships/slide" Target="slides/slide31.xml"/><Relationship Id="rId39" Type="http://schemas.openxmlformats.org/officeDocument/2006/relationships/slide" Target="slides/slide32.xml"/><Relationship Id="rId40" Type="http://schemas.openxmlformats.org/officeDocument/2006/relationships/slide" Target="slides/slide33.xml"/><Relationship Id="rId41" Type="http://schemas.openxmlformats.org/officeDocument/2006/relationships/slide" Target="slides/slide34.xml"/><Relationship Id="rId42" Type="http://schemas.openxmlformats.org/officeDocument/2006/relationships/slide" Target="slides/slide35.xml"/><Relationship Id="rId43" Type="http://schemas.openxmlformats.org/officeDocument/2006/relationships/slide" Target="slides/slide36.xml"/><Relationship Id="rId44" Type="http://schemas.openxmlformats.org/officeDocument/2006/relationships/slide" Target="slides/slide37.xml"/><Relationship Id="rId45" Type="http://schemas.openxmlformats.org/officeDocument/2006/relationships/slide" Target="slides/slide38.xml"/><Relationship Id="rId46" Type="http://schemas.openxmlformats.org/officeDocument/2006/relationships/slide" Target="slides/slide39.xml"/><Relationship Id="rId47" Type="http://schemas.openxmlformats.org/officeDocument/2006/relationships/slide" Target="slides/slide40.xml"/><Relationship Id="rId48" Type="http://schemas.openxmlformats.org/officeDocument/2006/relationships/slide" Target="slides/slide41.xml"/><Relationship Id="rId49" Type="http://schemas.openxmlformats.org/officeDocument/2006/relationships/slide" Target="slides/slide42.xml"/><Relationship Id="rId50" Type="http://schemas.openxmlformats.org/officeDocument/2006/relationships/slide" Target="slides/slide43.xml"/><Relationship Id="rId51" Type="http://schemas.openxmlformats.org/officeDocument/2006/relationships/slide" Target="slides/slide44.xml"/><Relationship Id="rId52" Type="http://schemas.openxmlformats.org/officeDocument/2006/relationships/slide" Target="slides/slide45.xml"/><Relationship Id="rId53" Type="http://schemas.openxmlformats.org/officeDocument/2006/relationships/slide" Target="slides/slide46.xml"/><Relationship Id="rId54" Type="http://schemas.openxmlformats.org/officeDocument/2006/relationships/slide" Target="slides/slide47.xml"/><Relationship Id="rId55" Type="http://schemas.openxmlformats.org/officeDocument/2006/relationships/slide" Target="slides/slide48.xml"/><Relationship Id="rId56" Type="http://schemas.openxmlformats.org/officeDocument/2006/relationships/slide" Target="slides/slide49.xml"/><Relationship Id="rId57" Type="http://schemas.openxmlformats.org/officeDocument/2006/relationships/slide" Target="slides/slide50.xml"/><Relationship Id="rId58" Type="http://schemas.openxmlformats.org/officeDocument/2006/relationships/slide" Target="slides/slide51.xml"/><Relationship Id="rId59" Type="http://schemas.openxmlformats.org/officeDocument/2006/relationships/slide" Target="slides/slide52.xml"/><Relationship Id="rId60" Type="http://schemas.openxmlformats.org/officeDocument/2006/relationships/slide" Target="slides/slide53.xml"/><Relationship Id="rId61" Type="http://schemas.openxmlformats.org/officeDocument/2006/relationships/slide" Target="slides/slide54.xml"/><Relationship Id="rId62" Type="http://schemas.openxmlformats.org/officeDocument/2006/relationships/slide" Target="slides/slide55.xml"/><Relationship Id="rId63" Type="http://schemas.openxmlformats.org/officeDocument/2006/relationships/slide" Target="slides/slide56.xml"/><Relationship Id="rId64" Type="http://schemas.openxmlformats.org/officeDocument/2006/relationships/slide" Target="slides/slide57.xml"/><Relationship Id="rId65" Type="http://schemas.openxmlformats.org/officeDocument/2006/relationships/slide" Target="slides/slide58.xml"/><Relationship Id="rId66" Type="http://schemas.openxmlformats.org/officeDocument/2006/relationships/slide" Target="slides/slide59.xml"/><Relationship Id="rId67" Type="http://schemas.openxmlformats.org/officeDocument/2006/relationships/slide" Target="slides/slide60.xml"/><Relationship Id="rId68" Type="http://schemas.openxmlformats.org/officeDocument/2006/relationships/slide" Target="slides/slide61.xml"/><Relationship Id="rId69" Type="http://schemas.openxmlformats.org/officeDocument/2006/relationships/slide" Target="slides/slide62.xml"/><Relationship Id="rId70" Type="http://schemas.openxmlformats.org/officeDocument/2006/relationships/slide" Target="slides/slide63.xml"/><Relationship Id="rId71" Type="http://schemas.openxmlformats.org/officeDocument/2006/relationships/slide" Target="slides/slide64.xml"/><Relationship Id="rId72" Type="http://schemas.openxmlformats.org/officeDocument/2006/relationships/slide" Target="slides/slide65.xml"/><Relationship Id="rId73" Type="http://schemas.openxmlformats.org/officeDocument/2006/relationships/slide" Target="slides/slide66.xml"/><Relationship Id="rId74" Type="http://schemas.openxmlformats.org/officeDocument/2006/relationships/slide" Target="slides/slide67.xml"/><Relationship Id="rId75" Type="http://schemas.openxmlformats.org/officeDocument/2006/relationships/slide" Target="slides/slide68.xml"/><Relationship Id="rId76" Type="http://schemas.openxmlformats.org/officeDocument/2006/relationships/slide" Target="slides/slide69.xml"/><Relationship Id="rId77" Type="http://schemas.openxmlformats.org/officeDocument/2006/relationships/slide" Target="slides/slide70.xml"/><Relationship Id="rId78" Type="http://schemas.openxmlformats.org/officeDocument/2006/relationships/slide" Target="slides/slide71.xml"/><Relationship Id="rId79" Type="http://schemas.openxmlformats.org/officeDocument/2006/relationships/slide" Target="slides/slide72.xml"/><Relationship Id="rId80" Type="http://schemas.openxmlformats.org/officeDocument/2006/relationships/slide" Target="slides/slide73.xml"/><Relationship Id="rId81" Type="http://schemas.openxmlformats.org/officeDocument/2006/relationships/slide" Target="slides/slide74.xml"/><Relationship Id="rId82" Type="http://schemas.openxmlformats.org/officeDocument/2006/relationships/slide" Target="slides/slide75.xml"/><Relationship Id="rId83" Type="http://schemas.openxmlformats.org/officeDocument/2006/relationships/slide" Target="slides/slide76.xml"/><Relationship Id="rId84" Type="http://schemas.openxmlformats.org/officeDocument/2006/relationships/slide" Target="slides/slide77.xml"/><Relationship Id="rId85" Type="http://schemas.openxmlformats.org/officeDocument/2006/relationships/slide" Target="slides/slide78.xml"/><Relationship Id="rId86" Type="http://schemas.openxmlformats.org/officeDocument/2006/relationships/slide" Target="slides/slide79.xml"/><Relationship Id="rId87" Type="http://schemas.openxmlformats.org/officeDocument/2006/relationships/slide" Target="slides/slide80.xml"/><Relationship Id="rId88" Type="http://schemas.openxmlformats.org/officeDocument/2006/relationships/slide" Target="slides/slide8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6" name="Shape 86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Helvetica Neue"/>
      </a:defRPr>
    </a:lvl1pPr>
    <a:lvl2pPr indent="228600" latinLnBrk="0">
      <a:defRPr sz="1200">
        <a:latin typeface="+mn-lt"/>
        <a:ea typeface="+mn-ea"/>
        <a:cs typeface="+mn-cs"/>
        <a:sym typeface="Helvetica Neue"/>
      </a:defRPr>
    </a:lvl2pPr>
    <a:lvl3pPr indent="457200" latinLnBrk="0">
      <a:defRPr sz="1200">
        <a:latin typeface="+mn-lt"/>
        <a:ea typeface="+mn-ea"/>
        <a:cs typeface="+mn-cs"/>
        <a:sym typeface="Helvetica Neue"/>
      </a:defRPr>
    </a:lvl3pPr>
    <a:lvl4pPr indent="685800" latinLnBrk="0">
      <a:defRPr sz="1200">
        <a:latin typeface="+mn-lt"/>
        <a:ea typeface="+mn-ea"/>
        <a:cs typeface="+mn-cs"/>
        <a:sym typeface="Helvetica Neue"/>
      </a:defRPr>
    </a:lvl4pPr>
    <a:lvl5pPr indent="914400" latinLnBrk="0">
      <a:defRPr sz="1200">
        <a:latin typeface="+mn-lt"/>
        <a:ea typeface="+mn-ea"/>
        <a:cs typeface="+mn-cs"/>
        <a:sym typeface="Helvetica Neue"/>
      </a:defRPr>
    </a:lvl5pPr>
    <a:lvl6pPr indent="1143000" latinLnBrk="0">
      <a:defRPr sz="1200">
        <a:latin typeface="+mn-lt"/>
        <a:ea typeface="+mn-ea"/>
        <a:cs typeface="+mn-cs"/>
        <a:sym typeface="Helvetica Neue"/>
      </a:defRPr>
    </a:lvl6pPr>
    <a:lvl7pPr indent="1371600" latinLnBrk="0">
      <a:defRPr sz="1200">
        <a:latin typeface="+mn-lt"/>
        <a:ea typeface="+mn-ea"/>
        <a:cs typeface="+mn-cs"/>
        <a:sym typeface="Helvetica Neue"/>
      </a:defRPr>
    </a:lvl7pPr>
    <a:lvl8pPr indent="1600200" latinLnBrk="0">
      <a:defRPr sz="1200">
        <a:latin typeface="+mn-lt"/>
        <a:ea typeface="+mn-ea"/>
        <a:cs typeface="+mn-cs"/>
        <a:sym typeface="Helvetica Neue"/>
      </a:defRPr>
    </a:lvl8pPr>
    <a:lvl9pPr indent="1828800" latinLnBrk="0">
      <a:defRPr sz="1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685800" y="2125979"/>
            <a:ext cx="7772400" cy="144018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371600" y="3840479"/>
            <a:ext cx="6400800" cy="17145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Text"/>
          <p:cNvSpPr txBox="1"/>
          <p:nvPr>
            <p:ph type="title"/>
          </p:nvPr>
        </p:nvSpPr>
        <p:spPr>
          <a:xfrm>
            <a:off x="1658111" y="450848"/>
            <a:ext cx="5827776" cy="12446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21" name="Body Level One…"/>
          <p:cNvSpPr txBox="1"/>
          <p:nvPr>
            <p:ph type="body" sz="half" idx="1"/>
          </p:nvPr>
        </p:nvSpPr>
        <p:spPr>
          <a:xfrm>
            <a:off x="1789809" y="1378964"/>
            <a:ext cx="5564380" cy="40259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and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Text"/>
          <p:cNvSpPr txBox="1"/>
          <p:nvPr>
            <p:ph type="title"/>
          </p:nvPr>
        </p:nvSpPr>
        <p:spPr>
          <a:xfrm>
            <a:off x="1658111" y="450848"/>
            <a:ext cx="5827776" cy="12446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0" name="Body Level One…"/>
          <p:cNvSpPr txBox="1"/>
          <p:nvPr>
            <p:ph type="body" sz="half" idx="1"/>
          </p:nvPr>
        </p:nvSpPr>
        <p:spPr>
          <a:xfrm>
            <a:off x="1789809" y="1378964"/>
            <a:ext cx="5564380" cy="40259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itle Text"/>
          <p:cNvSpPr txBox="1"/>
          <p:nvPr>
            <p:ph type="title"/>
          </p:nvPr>
        </p:nvSpPr>
        <p:spPr>
          <a:xfrm>
            <a:off x="1658111" y="450848"/>
            <a:ext cx="5827776" cy="12446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9" name="Body Level One…"/>
          <p:cNvSpPr txBox="1"/>
          <p:nvPr>
            <p:ph type="body" sz="quarter" idx="1"/>
          </p:nvPr>
        </p:nvSpPr>
        <p:spPr>
          <a:xfrm>
            <a:off x="1145844" y="1534108"/>
            <a:ext cx="2835911" cy="3524886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b="0" sz="2800">
                <a:solidFill>
                  <a:srgbClr val="000000"/>
                </a:solidFill>
              </a:defRPr>
            </a:lvl1pPr>
            <a:lvl2pPr>
              <a:defRPr b="0" sz="2800">
                <a:solidFill>
                  <a:srgbClr val="000000"/>
                </a:solidFill>
              </a:defRPr>
            </a:lvl2pPr>
            <a:lvl3pPr>
              <a:defRPr b="0" sz="2800">
                <a:solidFill>
                  <a:srgbClr val="000000"/>
                </a:solidFill>
              </a:defRPr>
            </a:lvl3pPr>
            <a:lvl4pPr>
              <a:defRPr b="0" sz="2800">
                <a:solidFill>
                  <a:srgbClr val="000000"/>
                </a:solidFill>
              </a:defRPr>
            </a:lvl4pPr>
            <a:lvl5pPr>
              <a:defRPr b="0" sz="2800">
                <a:solidFill>
                  <a:srgbClr val="000000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wo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Text"/>
          <p:cNvSpPr txBox="1"/>
          <p:nvPr>
            <p:ph type="title"/>
          </p:nvPr>
        </p:nvSpPr>
        <p:spPr>
          <a:xfrm>
            <a:off x="1658111" y="450848"/>
            <a:ext cx="5827776" cy="12446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48" name="Body Level One…"/>
          <p:cNvSpPr txBox="1"/>
          <p:nvPr>
            <p:ph type="body" sz="quarter" idx="1"/>
          </p:nvPr>
        </p:nvSpPr>
        <p:spPr>
          <a:xfrm>
            <a:off x="1145844" y="1534108"/>
            <a:ext cx="2835911" cy="3524886"/>
          </a:xfrm>
          <a:prstGeom prst="rect">
            <a:avLst/>
          </a:prstGeom>
        </p:spPr>
        <p:txBody>
          <a:bodyPr>
            <a:normAutofit fontScale="100000" lnSpcReduction="0"/>
          </a:bodyPr>
          <a:lstStyle>
            <a:lvl1pPr>
              <a:defRPr b="0" sz="2800">
                <a:solidFill>
                  <a:srgbClr val="000000"/>
                </a:solidFill>
              </a:defRPr>
            </a:lvl1pPr>
            <a:lvl2pPr>
              <a:defRPr b="0" sz="2800">
                <a:solidFill>
                  <a:srgbClr val="000000"/>
                </a:solidFill>
              </a:defRPr>
            </a:lvl2pPr>
            <a:lvl3pPr>
              <a:defRPr b="0" sz="2800">
                <a:solidFill>
                  <a:srgbClr val="000000"/>
                </a:solidFill>
              </a:defRPr>
            </a:lvl3pPr>
            <a:lvl4pPr>
              <a:defRPr b="0" sz="2800">
                <a:solidFill>
                  <a:srgbClr val="000000"/>
                </a:solidFill>
              </a:defRPr>
            </a:lvl4pPr>
            <a:lvl5pPr>
              <a:defRPr b="0" sz="2800">
                <a:solidFill>
                  <a:srgbClr val="000000"/>
                </a:solidFill>
              </a:defRPr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xfrm>
            <a:off x="1658111" y="450848"/>
            <a:ext cx="5827776" cy="12446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5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Title Text"/>
          <p:cNvSpPr txBox="1"/>
          <p:nvPr>
            <p:ph type="title"/>
          </p:nvPr>
        </p:nvSpPr>
        <p:spPr>
          <a:xfrm>
            <a:off x="1658111" y="450848"/>
            <a:ext cx="5827776" cy="1244601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6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457200" y="274637"/>
            <a:ext cx="8229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8414256" y="6409435"/>
            <a:ext cx="192585" cy="16002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indent="25400">
              <a:lnSpc>
                <a:spcPts val="1200"/>
              </a:lnSpc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000" u="none">
          <a:solidFill>
            <a:srgbClr val="FF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000" u="none">
          <a:solidFill>
            <a:srgbClr val="FF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000" u="none">
          <a:solidFill>
            <a:srgbClr val="FF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000" u="none">
          <a:solidFill>
            <a:srgbClr val="FF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000" u="none">
          <a:solidFill>
            <a:srgbClr val="FF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000" u="none">
          <a:solidFill>
            <a:srgbClr val="FF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000" u="none">
          <a:solidFill>
            <a:srgbClr val="FF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000" u="none">
          <a:solidFill>
            <a:srgbClr val="FF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4000" u="none">
          <a:solidFill>
            <a:srgbClr val="FF0000"/>
          </a:solidFill>
          <a:uFillTx/>
          <a:latin typeface="Calibri"/>
          <a:ea typeface="Calibri"/>
          <a:cs typeface="Calibri"/>
          <a:sym typeface="Calibri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solidFill>
            <a:srgbClr val="0000CC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solidFill>
            <a:srgbClr val="0000CC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solidFill>
            <a:srgbClr val="0000CC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solidFill>
            <a:srgbClr val="0000CC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solidFill>
            <a:srgbClr val="0000CC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22860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solidFill>
            <a:srgbClr val="0000CC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2743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solidFill>
            <a:srgbClr val="0000CC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3200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solidFill>
            <a:srgbClr val="0000CC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3657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0" strike="noStrike" sz="3600" u="none">
          <a:solidFill>
            <a:srgbClr val="0000CC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25400" algn="l" defTabSz="914400" rtl="0" latinLnBrk="0">
        <a:lnSpc>
          <a:spcPts val="12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l" defTabSz="914400" rtl="0" latinLnBrk="0">
        <a:lnSpc>
          <a:spcPts val="12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l" defTabSz="914400" rtl="0" latinLnBrk="0">
        <a:lnSpc>
          <a:spcPts val="12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l" defTabSz="914400" rtl="0" latinLnBrk="0">
        <a:lnSpc>
          <a:spcPts val="12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l" defTabSz="914400" rtl="0" latinLnBrk="0">
        <a:lnSpc>
          <a:spcPts val="12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l" defTabSz="914400" rtl="0" latinLnBrk="0">
        <a:lnSpc>
          <a:spcPts val="12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l" defTabSz="914400" rtl="0" latinLnBrk="0">
        <a:lnSpc>
          <a:spcPts val="12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l" defTabSz="914400" rtl="0" latinLnBrk="0">
        <a:lnSpc>
          <a:spcPts val="12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l" defTabSz="914400" rtl="0" latinLnBrk="0">
        <a:lnSpc>
          <a:spcPts val="12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9.png"/><Relationship Id="rId3" Type="http://schemas.openxmlformats.org/officeDocument/2006/relationships/image" Target="../media/image1.jpe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0.pn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1.pn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2.pn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3.pn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4.png"/><Relationship Id="rId3" Type="http://schemas.openxmlformats.org/officeDocument/2006/relationships/image" Target="../media/image15.png"/><Relationship Id="rId4" Type="http://schemas.openxmlformats.org/officeDocument/2006/relationships/image" Target="../media/image16.pn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7.png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8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pn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Relationship Id="rId4" Type="http://schemas.openxmlformats.org/officeDocument/2006/relationships/image" Target="../media/image21.png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2.png"/><Relationship Id="rId3" Type="http://schemas.openxmlformats.org/officeDocument/2006/relationships/image" Target="../media/image23.png"/><Relationship Id="rId4" Type="http://schemas.openxmlformats.org/officeDocument/2006/relationships/image" Target="../media/image24.png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5.png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6.png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7.png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8.png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9.png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0.png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1.png"/></Relationships>
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2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/Relationships>
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3.png"/></Relationships>
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4.png"/></Relationships>
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5.png"/><Relationship Id="rId3" Type="http://schemas.openxmlformats.org/officeDocument/2006/relationships/image" Target="../media/image36.png"/></Relationships>
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5.png"/><Relationship Id="rId3" Type="http://schemas.openxmlformats.org/officeDocument/2006/relationships/image" Target="../media/image37.png"/></Relationships>
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8.png"/></Relationships>
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39.png"/></Relationships>
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0.png"/></Relationships>
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1.png"/><Relationship Id="rId3" Type="http://schemas.openxmlformats.org/officeDocument/2006/relationships/image" Target="../media/image42.png"/></Relationships>
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3.png"/></Relationships>
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4.png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3.png"/></Relationships>
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5.png"/></Relationships>
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6.png"/></Relationships>
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7.png"/></Relationships>
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8.png"/></Relationships>
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9.png"/></Relationships>
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0.png"/></Relationships>
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1.png"/></Relationships>
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2.png"/></Relationships>
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4.png"/></Relationships>
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3.png"/></Relationships>

</file>

<file path=ppt/slides/_rels/slide5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4.png"/></Relationships>

</file>

<file path=ppt/slides/_rels/slide5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55.png"/></Relationships>

</file>

<file path=ppt/slides/_rels/slide5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6.png"/><Relationship Id="rId3" Type="http://schemas.openxmlformats.org/officeDocument/2006/relationships/image" Target="../media/image57.png"/></Relationships>

</file>

<file path=ppt/slides/_rels/slide5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5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58.png"/></Relationships>

</file>

<file path=ppt/slides/_rels/slide5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9.png"/></Relationships>

</file>

<file path=ppt/slides/_rels/slide5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60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/Relationships>

</file>

<file path=ppt/slides/_rels/slide6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1.png"/></Relationships>

</file>

<file path=ppt/slides/_rels/slide6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2.png"/></Relationships>

</file>

<file path=ppt/slides/_rels/slide6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3.png"/></Relationships>

</file>

<file path=ppt/slides/_rels/slide6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4.png"/></Relationships>

</file>

<file path=ppt/slides/_rels/slide6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65.png"/></Relationships>

</file>

<file path=ppt/slides/_rels/slide6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6.png"/></Relationships>

</file>

<file path=ppt/slides/_rels/slide6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7.png"/></Relationships>

</file>

<file path=ppt/slides/_rels/slide6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8.png"/></Relationships>

</file>

<file path=ppt/slides/_rels/slide6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9.png"/></Relationships>

</file>

<file path=ppt/slides/_rels/slide6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0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png"/></Relationships>

</file>

<file path=ppt/slides/_rels/slide7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1.png"/></Relationships>

</file>

<file path=ppt/slides/_rels/slide7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2.png"/></Relationships>

</file>

<file path=ppt/slides/_rels/slide7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3.png"/></Relationships>

</file>

<file path=ppt/slides/_rels/slide7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4.png"/></Relationships>

</file>

<file path=ppt/slides/_rels/slide7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5.png"/></Relationships>

</file>

<file path=ppt/slides/_rels/slide7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image" Target="../media/image76.png"/></Relationships>

</file>

<file path=ppt/slides/_rels/slide7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77.png"/></Relationships>

</file>

<file path=ppt/slides/_rels/slide7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8.png"/></Relationships>

</file>

<file path=ppt/slides/_rels/slide7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9.png"/></Relationships>

</file>

<file path=ppt/slides/_rels/slide7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80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7.png"/></Relationships>

</file>

<file path=ppt/slides/_rels/slide8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81.png"/></Relationships>

</file>

<file path=ppt/slides/_rels/slide8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82.png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object 2"/>
          <p:cNvSpPr txBox="1"/>
          <p:nvPr>
            <p:ph type="title"/>
          </p:nvPr>
        </p:nvSpPr>
        <p:spPr>
          <a:xfrm>
            <a:off x="1435988" y="2240660"/>
            <a:ext cx="6424930" cy="1305561"/>
          </a:xfrm>
          <a:prstGeom prst="rect">
            <a:avLst/>
          </a:prstGeom>
        </p:spPr>
        <p:txBody>
          <a:bodyPr/>
          <a:lstStyle/>
          <a:p>
            <a:pPr marR="1470025" indent="1475739" algn="ctr">
              <a:defRPr spc="-100" sz="2800">
                <a:latin typeface="Bookman Old Style"/>
                <a:ea typeface="Bookman Old Style"/>
                <a:cs typeface="Bookman Old Style"/>
                <a:sym typeface="Bookman Old Style"/>
              </a:defRPr>
            </a:pPr>
            <a:r>
              <a:t>Perinatal Asphyxia  &amp;</a:t>
            </a:r>
          </a:p>
          <a:p>
            <a:pPr algn="ctr">
              <a:defRPr sz="2800">
                <a:latin typeface="Bookman Old Style"/>
                <a:ea typeface="Bookman Old Style"/>
                <a:cs typeface="Bookman Old Style"/>
                <a:sym typeface="Bookman Old Style"/>
              </a:defRPr>
            </a:pPr>
            <a:r>
              <a:t>Hypoxic </a:t>
            </a:r>
            <a:r>
              <a:rPr spc="-100"/>
              <a:t>Ischemic Encephalopathy</a:t>
            </a:r>
          </a:p>
        </p:txBody>
      </p:sp>
      <p:sp>
        <p:nvSpPr>
          <p:cNvPr id="89" name="object 3"/>
          <p:cNvSpPr txBox="1"/>
          <p:nvPr/>
        </p:nvSpPr>
        <p:spPr>
          <a:xfrm>
            <a:off x="7167118" y="4870069"/>
            <a:ext cx="1439546" cy="1865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b="1" sz="1500">
                <a:solidFill>
                  <a:srgbClr val="6F2F9F"/>
                </a:solidFill>
              </a:defRPr>
            </a:lvl1pPr>
          </a:lstStyle>
          <a:p>
            <a:pPr/>
            <a:r>
              <a:t>DR. Tirupati</a:t>
            </a:r>
          </a:p>
        </p:txBody>
      </p:sp>
      <p:sp>
        <p:nvSpPr>
          <p:cNvPr id="90" name="object 5"/>
          <p:cNvSpPr txBox="1"/>
          <p:nvPr>
            <p:ph type="sldNum" sz="quarter" idx="4294967295"/>
          </p:nvPr>
        </p:nvSpPr>
        <p:spPr>
          <a:xfrm>
            <a:off x="8414256" y="6409435"/>
            <a:ext cx="127001" cy="16002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object 5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30" name="object 2"/>
          <p:cNvSpPr txBox="1"/>
          <p:nvPr>
            <p:ph type="title"/>
          </p:nvPr>
        </p:nvSpPr>
        <p:spPr>
          <a:xfrm>
            <a:off x="1763647" y="599388"/>
            <a:ext cx="5922012" cy="589282"/>
          </a:xfrm>
          <a:prstGeom prst="rect">
            <a:avLst/>
          </a:prstGeom>
        </p:spPr>
        <p:txBody>
          <a:bodyPr/>
          <a:lstStyle/>
          <a:p>
            <a:pPr indent="12700">
              <a:defRPr spc="-100" sz="3700">
                <a:solidFill>
                  <a:schemeClr val="accent2"/>
                </a:solidFill>
              </a:defRPr>
            </a:pPr>
            <a:r>
              <a:t>Primary cause of death:</a:t>
            </a:r>
            <a:r>
              <a:rPr spc="0"/>
              <a:t> </a:t>
            </a:r>
            <a:r>
              <a:t>NNPD</a:t>
            </a:r>
          </a:p>
        </p:txBody>
      </p:sp>
      <p:graphicFrame>
        <p:nvGraphicFramePr>
          <p:cNvPr id="131" name="object 3"/>
          <p:cNvGraphicFramePr/>
          <p:nvPr/>
        </p:nvGraphicFramePr>
        <p:xfrm>
          <a:off x="713573" y="1511300"/>
          <a:ext cx="7995921" cy="3892547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3804920"/>
                <a:gridCol w="4191000"/>
              </a:tblGrid>
              <a:tr h="853439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Bef>
                          <a:spcPts val="200"/>
                        </a:spcBef>
                        <a:defRPr sz="1800"/>
                      </a:pPr>
                      <a:r>
                        <a:rPr b="1" spc="-5" sz="280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Cause</a:t>
                      </a:r>
                    </a:p>
                  </a:txBody>
                  <a:tcPr marL="0" marR="0" marT="0" marB="0" anchor="t" anchorCtr="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28575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2540" algn="ctr">
                        <a:lnSpc>
                          <a:spcPct val="100000"/>
                        </a:lnSpc>
                        <a:spcBef>
                          <a:spcPts val="200"/>
                        </a:spcBef>
                        <a:defRPr b="1" sz="320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Deaths</a:t>
                      </a:r>
                    </a:p>
                    <a:p>
                      <a:pPr indent="0" algn="ctr">
                        <a:lnSpc>
                          <a:spcPct val="100000"/>
                        </a:lnSpc>
                        <a:defRPr b="1" sz="180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(n =</a:t>
                      </a:r>
                      <a:r>
                        <a:rPr spc="-25"/>
                        <a:t> </a:t>
                      </a:r>
                      <a:r>
                        <a:rPr spc="-10"/>
                        <a:t>1800)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28575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chemeClr val="accent2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200"/>
                        </a:spcBef>
                        <a:defRPr sz="1800"/>
                      </a:pPr>
                      <a:r>
                        <a:rPr b="1" spc="-5" sz="2800">
                          <a:latin typeface="Arial"/>
                          <a:ea typeface="Arial"/>
                          <a:cs typeface="Arial"/>
                          <a:sym typeface="Arial"/>
                        </a:rPr>
                        <a:t>Prematurity</a:t>
                      </a:r>
                    </a:p>
                  </a:txBody>
                  <a:tcPr marL="0" marR="0" marT="0" marB="0" anchor="t" anchorCtr="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indent="2540" algn="ctr">
                        <a:lnSpc>
                          <a:spcPct val="100000"/>
                        </a:lnSpc>
                        <a:spcBef>
                          <a:spcPts val="200"/>
                        </a:spcBef>
                        <a:defRPr b="1" spc="-5" sz="32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27</a:t>
                      </a:r>
                      <a:r>
                        <a:rPr spc="-15"/>
                        <a:t> </a:t>
                      </a:r>
                      <a:r>
                        <a:rPr spc="0"/>
                        <a:t>%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</a:tr>
              <a:tr h="711200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200"/>
                        </a:spcBef>
                        <a:defRPr sz="1800"/>
                      </a:pPr>
                      <a:r>
                        <a:rPr b="1" spc="-5" sz="2800">
                          <a:latin typeface="Arial"/>
                          <a:ea typeface="Arial"/>
                          <a:cs typeface="Arial"/>
                          <a:sym typeface="Arial"/>
                        </a:rPr>
                        <a:t>Infection</a:t>
                      </a:r>
                    </a:p>
                  </a:txBody>
                  <a:tcPr marL="0" marR="0" marT="0" marB="0" anchor="t" anchorCtr="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indent="2540" algn="ctr">
                        <a:lnSpc>
                          <a:spcPct val="100000"/>
                        </a:lnSpc>
                        <a:spcBef>
                          <a:spcPts val="200"/>
                        </a:spcBef>
                        <a:defRPr b="1" spc="-5" sz="32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17</a:t>
                      </a:r>
                      <a:r>
                        <a:rPr spc="-15"/>
                        <a:t> </a:t>
                      </a:r>
                      <a:r>
                        <a:rPr spc="0"/>
                        <a:t>%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</a:tr>
              <a:tr h="590550">
                <a:tc>
                  <a:txBody>
                    <a:bodyPr/>
                    <a:lstStyle/>
                    <a:p>
                      <a:pPr indent="91439">
                        <a:lnSpc>
                          <a:spcPct val="100000"/>
                        </a:lnSpc>
                        <a:spcBef>
                          <a:spcPts val="200"/>
                        </a:spcBef>
                        <a:defRPr b="1" spc="-5" sz="2800">
                          <a:solidFill>
                            <a:srgbClr val="FFFF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Perinatal</a:t>
                      </a:r>
                      <a:r>
                        <a:rPr spc="5"/>
                        <a:t> </a:t>
                      </a:r>
                      <a:r>
                        <a:rPr spc="-10"/>
                        <a:t>hypoxia</a:t>
                      </a:r>
                    </a:p>
                  </a:txBody>
                  <a:tcPr marL="0" marR="0" marT="0" marB="0" anchor="t" anchorCtr="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43900"/>
                    </a:solidFill>
                  </a:tcPr>
                </a:tc>
                <a:tc>
                  <a:txBody>
                    <a:bodyPr/>
                    <a:lstStyle/>
                    <a:p>
                      <a:pPr indent="2540" algn="ctr">
                        <a:lnSpc>
                          <a:spcPct val="100000"/>
                        </a:lnSpc>
                        <a:spcBef>
                          <a:spcPts val="200"/>
                        </a:spcBef>
                        <a:defRPr b="1" spc="-5" sz="3200">
                          <a:solidFill>
                            <a:srgbClr val="FFFF99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29</a:t>
                      </a:r>
                      <a:r>
                        <a:rPr spc="-15"/>
                        <a:t> </a:t>
                      </a:r>
                      <a:r>
                        <a:rPr spc="0"/>
                        <a:t>%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  <a:solidFill>
                      <a:srgbClr val="F43900"/>
                    </a:solidFill>
                  </a:tcPr>
                </a:tc>
              </a:tr>
              <a:tr h="579119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200"/>
                        </a:spcBef>
                        <a:defRPr sz="1800"/>
                      </a:pPr>
                      <a:r>
                        <a:rPr b="1" spc="-5" sz="2800">
                          <a:latin typeface="Arial"/>
                          <a:ea typeface="Arial"/>
                          <a:cs typeface="Arial"/>
                          <a:sym typeface="Arial"/>
                        </a:rPr>
                        <a:t>Malformation</a:t>
                      </a:r>
                    </a:p>
                  </a:txBody>
                  <a:tcPr marL="0" marR="0" marT="0" marB="0" anchor="t" anchorCtr="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indent="2540" algn="ctr">
                        <a:lnSpc>
                          <a:spcPct val="100000"/>
                        </a:lnSpc>
                        <a:spcBef>
                          <a:spcPts val="200"/>
                        </a:spcBef>
                        <a:defRPr b="1" spc="-5" sz="32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09</a:t>
                      </a:r>
                      <a:r>
                        <a:rPr spc="-15"/>
                        <a:t> </a:t>
                      </a:r>
                      <a:r>
                        <a:rPr spc="0"/>
                        <a:t>%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12700">
                      <a:solidFill>
                        <a:srgbClr val="000000"/>
                      </a:solidFill>
                    </a:lnB>
                  </a:tcPr>
                </a:tc>
              </a:tr>
              <a:tr h="579119">
                <a:tc>
                  <a:txBody>
                    <a:bodyPr/>
                    <a:lstStyle/>
                    <a:p>
                      <a:pPr indent="91439">
                        <a:lnSpc>
                          <a:spcPct val="100000"/>
                        </a:lnSpc>
                        <a:spcBef>
                          <a:spcPts val="200"/>
                        </a:spcBef>
                        <a:defRPr b="1" spc="-5" sz="28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Other</a:t>
                      </a:r>
                      <a:r>
                        <a:rPr spc="5"/>
                        <a:t> </a:t>
                      </a:r>
                      <a:r>
                        <a:t>causes</a:t>
                      </a:r>
                    </a:p>
                  </a:txBody>
                  <a:tcPr marL="0" marR="0" marT="0" marB="0" anchor="t" anchorCtr="0" horzOverflow="overflow">
                    <a:lnL w="28575">
                      <a:solidFill>
                        <a:srgbClr val="000000"/>
                      </a:solidFill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indent="2540" algn="ctr">
                        <a:lnSpc>
                          <a:spcPct val="100000"/>
                        </a:lnSpc>
                        <a:spcBef>
                          <a:spcPts val="200"/>
                        </a:spcBef>
                        <a:defRPr b="1" sz="32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18</a:t>
                      </a:r>
                      <a:r>
                        <a:rPr spc="-20"/>
                        <a:t> </a:t>
                      </a:r>
                      <a:r>
                        <a:rPr spc="5"/>
                        <a:t>%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000000"/>
                      </a:solidFill>
                    </a:lnL>
                    <a:lnR w="28575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</a:lnT>
                    <a:lnB w="28575">
                      <a:solidFill>
                        <a:srgbClr val="000000"/>
                      </a:solidFill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object 2"/>
          <p:cNvSpPr/>
          <p:nvPr/>
        </p:nvSpPr>
        <p:spPr>
          <a:xfrm>
            <a:off x="467162" y="109319"/>
            <a:ext cx="8038484" cy="5750228"/>
          </a:xfrm>
          <a:prstGeom prst="rect">
            <a:avLst/>
          </a:prstGeom>
          <a:solidFill>
            <a:srgbClr val="CC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34" name="object 3"/>
          <p:cNvSpPr/>
          <p:nvPr/>
        </p:nvSpPr>
        <p:spPr>
          <a:xfrm>
            <a:off x="467161" y="109319"/>
            <a:ext cx="8038487" cy="5750228"/>
          </a:xfrm>
          <a:prstGeom prst="rect">
            <a:avLst/>
          </a:prstGeom>
          <a:ln w="18928"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35" name="object 4"/>
          <p:cNvSpPr/>
          <p:nvPr/>
        </p:nvSpPr>
        <p:spPr>
          <a:xfrm>
            <a:off x="2985936" y="2345419"/>
            <a:ext cx="1800760" cy="7936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16144" y="0"/>
                </a:lnTo>
                <a:lnTo>
                  <a:pt x="15055" y="521"/>
                </a:lnTo>
                <a:lnTo>
                  <a:pt x="12001" y="521"/>
                </a:lnTo>
                <a:lnTo>
                  <a:pt x="11349" y="1048"/>
                </a:lnTo>
                <a:lnTo>
                  <a:pt x="10260" y="1048"/>
                </a:lnTo>
                <a:lnTo>
                  <a:pt x="9165" y="1576"/>
                </a:lnTo>
                <a:lnTo>
                  <a:pt x="7421" y="1576"/>
                </a:lnTo>
                <a:lnTo>
                  <a:pt x="6769" y="2097"/>
                </a:lnTo>
                <a:lnTo>
                  <a:pt x="5674" y="2097"/>
                </a:lnTo>
                <a:lnTo>
                  <a:pt x="5238" y="2624"/>
                </a:lnTo>
                <a:lnTo>
                  <a:pt x="4152" y="2624"/>
                </a:lnTo>
                <a:lnTo>
                  <a:pt x="3054" y="3166"/>
                </a:lnTo>
                <a:lnTo>
                  <a:pt x="2620" y="3166"/>
                </a:lnTo>
                <a:lnTo>
                  <a:pt x="1531" y="3694"/>
                </a:lnTo>
                <a:lnTo>
                  <a:pt x="1095" y="4214"/>
                </a:lnTo>
                <a:lnTo>
                  <a:pt x="0" y="4742"/>
                </a:lnTo>
                <a:lnTo>
                  <a:pt x="21600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8080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36" name="object 5"/>
          <p:cNvSpPr/>
          <p:nvPr/>
        </p:nvSpPr>
        <p:spPr>
          <a:xfrm>
            <a:off x="2985938" y="2345419"/>
            <a:ext cx="1800759" cy="7936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4742"/>
                </a:moveTo>
                <a:lnTo>
                  <a:pt x="1095" y="4214"/>
                </a:lnTo>
                <a:lnTo>
                  <a:pt x="1531" y="3694"/>
                </a:lnTo>
                <a:lnTo>
                  <a:pt x="2620" y="3166"/>
                </a:lnTo>
                <a:lnTo>
                  <a:pt x="3054" y="3166"/>
                </a:lnTo>
                <a:lnTo>
                  <a:pt x="4152" y="2624"/>
                </a:lnTo>
                <a:lnTo>
                  <a:pt x="5238" y="2624"/>
                </a:lnTo>
                <a:lnTo>
                  <a:pt x="5674" y="2097"/>
                </a:lnTo>
                <a:lnTo>
                  <a:pt x="6769" y="2097"/>
                </a:lnTo>
                <a:lnTo>
                  <a:pt x="7421" y="1576"/>
                </a:lnTo>
                <a:lnTo>
                  <a:pt x="9165" y="1576"/>
                </a:lnTo>
                <a:lnTo>
                  <a:pt x="10260" y="1048"/>
                </a:lnTo>
                <a:lnTo>
                  <a:pt x="11349" y="1048"/>
                </a:lnTo>
                <a:lnTo>
                  <a:pt x="12001" y="521"/>
                </a:lnTo>
                <a:lnTo>
                  <a:pt x="15055" y="521"/>
                </a:lnTo>
                <a:lnTo>
                  <a:pt x="16144" y="0"/>
                </a:lnTo>
                <a:lnTo>
                  <a:pt x="21600" y="0"/>
                </a:lnTo>
                <a:lnTo>
                  <a:pt x="21600" y="21600"/>
                </a:lnTo>
                <a:lnTo>
                  <a:pt x="0" y="4742"/>
                </a:lnTo>
                <a:close/>
              </a:path>
            </a:pathLst>
          </a:custGeom>
          <a:ln w="19136"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37" name="object 6"/>
          <p:cNvSpPr/>
          <p:nvPr/>
        </p:nvSpPr>
        <p:spPr>
          <a:xfrm>
            <a:off x="4786695" y="2345419"/>
            <a:ext cx="2818737" cy="7936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902" y="0"/>
                </a:moveTo>
                <a:lnTo>
                  <a:pt x="0" y="0"/>
                </a:lnTo>
                <a:lnTo>
                  <a:pt x="0" y="21600"/>
                </a:lnTo>
                <a:lnTo>
                  <a:pt x="21600" y="16330"/>
                </a:lnTo>
                <a:lnTo>
                  <a:pt x="21462" y="15282"/>
                </a:lnTo>
                <a:lnTo>
                  <a:pt x="21323" y="14754"/>
                </a:lnTo>
                <a:lnTo>
                  <a:pt x="21044" y="14233"/>
                </a:lnTo>
                <a:lnTo>
                  <a:pt x="20767" y="13692"/>
                </a:lnTo>
                <a:lnTo>
                  <a:pt x="20627" y="13164"/>
                </a:lnTo>
                <a:lnTo>
                  <a:pt x="20350" y="12636"/>
                </a:lnTo>
                <a:lnTo>
                  <a:pt x="19928" y="11588"/>
                </a:lnTo>
                <a:lnTo>
                  <a:pt x="19788" y="11588"/>
                </a:lnTo>
                <a:lnTo>
                  <a:pt x="19372" y="10540"/>
                </a:lnTo>
                <a:lnTo>
                  <a:pt x="18953" y="10012"/>
                </a:lnTo>
                <a:lnTo>
                  <a:pt x="18816" y="10012"/>
                </a:lnTo>
                <a:lnTo>
                  <a:pt x="18397" y="8964"/>
                </a:lnTo>
                <a:lnTo>
                  <a:pt x="17837" y="8422"/>
                </a:lnTo>
                <a:lnTo>
                  <a:pt x="17698" y="8422"/>
                </a:lnTo>
                <a:lnTo>
                  <a:pt x="17142" y="7894"/>
                </a:lnTo>
                <a:lnTo>
                  <a:pt x="16725" y="6846"/>
                </a:lnTo>
                <a:lnTo>
                  <a:pt x="16446" y="6846"/>
                </a:lnTo>
                <a:lnTo>
                  <a:pt x="15330" y="5790"/>
                </a:lnTo>
                <a:lnTo>
                  <a:pt x="15051" y="5270"/>
                </a:lnTo>
                <a:lnTo>
                  <a:pt x="14355" y="4742"/>
                </a:lnTo>
                <a:lnTo>
                  <a:pt x="13799" y="4742"/>
                </a:lnTo>
                <a:lnTo>
                  <a:pt x="13517" y="4214"/>
                </a:lnTo>
                <a:lnTo>
                  <a:pt x="12821" y="3694"/>
                </a:lnTo>
                <a:lnTo>
                  <a:pt x="12265" y="3166"/>
                </a:lnTo>
                <a:lnTo>
                  <a:pt x="11848" y="3166"/>
                </a:lnTo>
                <a:lnTo>
                  <a:pt x="11286" y="2624"/>
                </a:lnTo>
                <a:lnTo>
                  <a:pt x="10593" y="2624"/>
                </a:lnTo>
                <a:lnTo>
                  <a:pt x="10174" y="2097"/>
                </a:lnTo>
                <a:lnTo>
                  <a:pt x="9475" y="2097"/>
                </a:lnTo>
                <a:lnTo>
                  <a:pt x="8779" y="1576"/>
                </a:lnTo>
                <a:lnTo>
                  <a:pt x="8362" y="1576"/>
                </a:lnTo>
                <a:lnTo>
                  <a:pt x="7667" y="1048"/>
                </a:lnTo>
                <a:lnTo>
                  <a:pt x="6549" y="1048"/>
                </a:lnTo>
                <a:lnTo>
                  <a:pt x="5855" y="521"/>
                </a:lnTo>
                <a:lnTo>
                  <a:pt x="4737" y="521"/>
                </a:lnTo>
                <a:lnTo>
                  <a:pt x="3902" y="0"/>
                </a:lnTo>
                <a:close/>
              </a:path>
            </a:pathLst>
          </a:custGeom>
          <a:solidFill>
            <a:srgbClr val="9999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38" name="object 7"/>
          <p:cNvSpPr/>
          <p:nvPr/>
        </p:nvSpPr>
        <p:spPr>
          <a:xfrm>
            <a:off x="4786695" y="2345419"/>
            <a:ext cx="2818737" cy="79368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3902" y="0"/>
                </a:lnTo>
                <a:lnTo>
                  <a:pt x="4737" y="521"/>
                </a:lnTo>
                <a:lnTo>
                  <a:pt x="5855" y="521"/>
                </a:lnTo>
                <a:lnTo>
                  <a:pt x="6549" y="1048"/>
                </a:lnTo>
                <a:lnTo>
                  <a:pt x="7667" y="1048"/>
                </a:lnTo>
                <a:lnTo>
                  <a:pt x="8362" y="1576"/>
                </a:lnTo>
                <a:lnTo>
                  <a:pt x="8779" y="1576"/>
                </a:lnTo>
                <a:lnTo>
                  <a:pt x="9475" y="2097"/>
                </a:lnTo>
                <a:lnTo>
                  <a:pt x="10174" y="2097"/>
                </a:lnTo>
                <a:lnTo>
                  <a:pt x="10593" y="2624"/>
                </a:lnTo>
                <a:lnTo>
                  <a:pt x="11286" y="2624"/>
                </a:lnTo>
                <a:lnTo>
                  <a:pt x="11848" y="3166"/>
                </a:lnTo>
                <a:lnTo>
                  <a:pt x="12265" y="3166"/>
                </a:lnTo>
                <a:lnTo>
                  <a:pt x="12821" y="3694"/>
                </a:lnTo>
                <a:lnTo>
                  <a:pt x="13517" y="4214"/>
                </a:lnTo>
                <a:lnTo>
                  <a:pt x="13799" y="4742"/>
                </a:lnTo>
                <a:lnTo>
                  <a:pt x="14355" y="4742"/>
                </a:lnTo>
                <a:lnTo>
                  <a:pt x="15051" y="5270"/>
                </a:lnTo>
                <a:lnTo>
                  <a:pt x="15330" y="5790"/>
                </a:lnTo>
                <a:lnTo>
                  <a:pt x="15886" y="6318"/>
                </a:lnTo>
                <a:lnTo>
                  <a:pt x="16446" y="6846"/>
                </a:lnTo>
                <a:lnTo>
                  <a:pt x="16725" y="6846"/>
                </a:lnTo>
                <a:lnTo>
                  <a:pt x="17142" y="7894"/>
                </a:lnTo>
                <a:lnTo>
                  <a:pt x="17698" y="8422"/>
                </a:lnTo>
                <a:lnTo>
                  <a:pt x="17837" y="8422"/>
                </a:lnTo>
                <a:lnTo>
                  <a:pt x="18397" y="8964"/>
                </a:lnTo>
                <a:lnTo>
                  <a:pt x="18816" y="10012"/>
                </a:lnTo>
                <a:lnTo>
                  <a:pt x="18953" y="10012"/>
                </a:lnTo>
                <a:lnTo>
                  <a:pt x="19372" y="10540"/>
                </a:lnTo>
                <a:lnTo>
                  <a:pt x="19788" y="11588"/>
                </a:lnTo>
                <a:lnTo>
                  <a:pt x="19928" y="11588"/>
                </a:lnTo>
                <a:lnTo>
                  <a:pt x="20350" y="12636"/>
                </a:lnTo>
                <a:lnTo>
                  <a:pt x="20627" y="13164"/>
                </a:lnTo>
                <a:lnTo>
                  <a:pt x="20767" y="13692"/>
                </a:lnTo>
                <a:lnTo>
                  <a:pt x="21044" y="14233"/>
                </a:lnTo>
                <a:lnTo>
                  <a:pt x="21323" y="14754"/>
                </a:lnTo>
                <a:lnTo>
                  <a:pt x="21462" y="15282"/>
                </a:lnTo>
                <a:lnTo>
                  <a:pt x="21600" y="1633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ln w="19136"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39" name="object 8"/>
          <p:cNvSpPr/>
          <p:nvPr/>
        </p:nvSpPr>
        <p:spPr>
          <a:xfrm>
            <a:off x="1876573" y="3139181"/>
            <a:ext cx="1" cy="871183"/>
          </a:xfrm>
          <a:prstGeom prst="line">
            <a:avLst/>
          </a:prstGeom>
          <a:ln w="3175">
            <a:solidFill>
              <a:srgbClr val="330033"/>
            </a:solidFill>
          </a:ln>
        </p:spPr>
        <p:txBody>
          <a:bodyPr lIns="45719" rIns="45719"/>
          <a:lstStyle/>
          <a:p>
            <a:pPr/>
          </a:p>
        </p:txBody>
      </p:sp>
      <p:grpSp>
        <p:nvGrpSpPr>
          <p:cNvPr id="142" name="object 9"/>
          <p:cNvGrpSpPr/>
          <p:nvPr/>
        </p:nvGrpSpPr>
        <p:grpSpPr>
          <a:xfrm>
            <a:off x="1876574" y="3139106"/>
            <a:ext cx="1" cy="19390"/>
            <a:chOff x="0" y="0"/>
            <a:chExt cx="0" cy="19388"/>
          </a:xfrm>
        </p:grpSpPr>
        <p:sp>
          <p:nvSpPr>
            <p:cNvPr id="140" name="Line"/>
            <p:cNvSpPr/>
            <p:nvPr/>
          </p:nvSpPr>
          <p:spPr>
            <a:xfrm flipV="1">
              <a:off x="-1" y="0"/>
              <a:ext cx="2" cy="19389"/>
            </a:xfrm>
            <a:prstGeom prst="line">
              <a:avLst/>
            </a:prstGeom>
            <a:noFill/>
            <a:ln w="18146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41" name="Line"/>
            <p:cNvSpPr/>
            <p:nvPr/>
          </p:nvSpPr>
          <p:spPr>
            <a:xfrm flipH="1">
              <a:off x="-1" y="0"/>
              <a:ext cx="2" cy="19389"/>
            </a:xfrm>
            <a:prstGeom prst="line">
              <a:avLst/>
            </a:prstGeom>
            <a:noFill/>
            <a:ln w="18146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143" name="object 10"/>
          <p:cNvSpPr/>
          <p:nvPr/>
        </p:nvSpPr>
        <p:spPr>
          <a:xfrm>
            <a:off x="1876574" y="2519667"/>
            <a:ext cx="2910123" cy="6388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8234" y="0"/>
                </a:moveTo>
                <a:lnTo>
                  <a:pt x="7695" y="0"/>
                </a:lnTo>
                <a:lnTo>
                  <a:pt x="7425" y="656"/>
                </a:lnTo>
                <a:lnTo>
                  <a:pt x="6887" y="1302"/>
                </a:lnTo>
                <a:lnTo>
                  <a:pt x="6618" y="1302"/>
                </a:lnTo>
                <a:lnTo>
                  <a:pt x="5536" y="2614"/>
                </a:lnTo>
                <a:lnTo>
                  <a:pt x="5266" y="3261"/>
                </a:lnTo>
                <a:lnTo>
                  <a:pt x="4862" y="3916"/>
                </a:lnTo>
                <a:lnTo>
                  <a:pt x="4593" y="4572"/>
                </a:lnTo>
                <a:lnTo>
                  <a:pt x="4050" y="5245"/>
                </a:lnTo>
                <a:lnTo>
                  <a:pt x="3646" y="5892"/>
                </a:lnTo>
                <a:lnTo>
                  <a:pt x="3511" y="6547"/>
                </a:lnTo>
                <a:lnTo>
                  <a:pt x="3107" y="7203"/>
                </a:lnTo>
                <a:lnTo>
                  <a:pt x="2837" y="7203"/>
                </a:lnTo>
                <a:lnTo>
                  <a:pt x="2568" y="8505"/>
                </a:lnTo>
                <a:lnTo>
                  <a:pt x="2160" y="9161"/>
                </a:lnTo>
                <a:lnTo>
                  <a:pt x="2025" y="9808"/>
                </a:lnTo>
                <a:lnTo>
                  <a:pt x="1755" y="10463"/>
                </a:lnTo>
                <a:lnTo>
                  <a:pt x="1351" y="11119"/>
                </a:lnTo>
                <a:lnTo>
                  <a:pt x="1217" y="11792"/>
                </a:lnTo>
                <a:lnTo>
                  <a:pt x="1082" y="12439"/>
                </a:lnTo>
                <a:lnTo>
                  <a:pt x="409" y="15708"/>
                </a:lnTo>
                <a:lnTo>
                  <a:pt x="274" y="16355"/>
                </a:lnTo>
                <a:lnTo>
                  <a:pt x="274" y="17011"/>
                </a:lnTo>
                <a:lnTo>
                  <a:pt x="139" y="17658"/>
                </a:lnTo>
                <a:lnTo>
                  <a:pt x="0" y="18986"/>
                </a:lnTo>
                <a:lnTo>
                  <a:pt x="0" y="21600"/>
                </a:lnTo>
                <a:lnTo>
                  <a:pt x="21600" y="20944"/>
                </a:lnTo>
                <a:lnTo>
                  <a:pt x="8234" y="0"/>
                </a:lnTo>
                <a:close/>
              </a:path>
            </a:pathLst>
          </a:custGeom>
          <a:solidFill>
            <a:srgbClr val="660066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44" name="object 11"/>
          <p:cNvSpPr/>
          <p:nvPr/>
        </p:nvSpPr>
        <p:spPr>
          <a:xfrm>
            <a:off x="1876574" y="2519667"/>
            <a:ext cx="2910123" cy="6388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0"/>
                </a:moveTo>
                <a:lnTo>
                  <a:pt x="0" y="18986"/>
                </a:lnTo>
                <a:lnTo>
                  <a:pt x="139" y="17658"/>
                </a:lnTo>
                <a:lnTo>
                  <a:pt x="274" y="17011"/>
                </a:lnTo>
                <a:lnTo>
                  <a:pt x="274" y="16355"/>
                </a:lnTo>
                <a:lnTo>
                  <a:pt x="409" y="15708"/>
                </a:lnTo>
                <a:lnTo>
                  <a:pt x="543" y="15053"/>
                </a:lnTo>
                <a:lnTo>
                  <a:pt x="678" y="14397"/>
                </a:lnTo>
                <a:lnTo>
                  <a:pt x="947" y="13095"/>
                </a:lnTo>
                <a:lnTo>
                  <a:pt x="1082" y="12439"/>
                </a:lnTo>
                <a:lnTo>
                  <a:pt x="1217" y="11792"/>
                </a:lnTo>
                <a:lnTo>
                  <a:pt x="1351" y="11119"/>
                </a:lnTo>
                <a:lnTo>
                  <a:pt x="1755" y="10463"/>
                </a:lnTo>
                <a:lnTo>
                  <a:pt x="2025" y="9808"/>
                </a:lnTo>
                <a:lnTo>
                  <a:pt x="2160" y="9161"/>
                </a:lnTo>
                <a:lnTo>
                  <a:pt x="2568" y="8505"/>
                </a:lnTo>
                <a:lnTo>
                  <a:pt x="2837" y="7203"/>
                </a:lnTo>
                <a:lnTo>
                  <a:pt x="3107" y="7203"/>
                </a:lnTo>
                <a:lnTo>
                  <a:pt x="3511" y="6547"/>
                </a:lnTo>
                <a:lnTo>
                  <a:pt x="3646" y="5892"/>
                </a:lnTo>
                <a:lnTo>
                  <a:pt x="4050" y="5245"/>
                </a:lnTo>
                <a:lnTo>
                  <a:pt x="4593" y="4572"/>
                </a:lnTo>
                <a:lnTo>
                  <a:pt x="4862" y="3916"/>
                </a:lnTo>
                <a:lnTo>
                  <a:pt x="5266" y="3261"/>
                </a:lnTo>
                <a:lnTo>
                  <a:pt x="5536" y="2614"/>
                </a:lnTo>
                <a:lnTo>
                  <a:pt x="6075" y="1958"/>
                </a:lnTo>
                <a:lnTo>
                  <a:pt x="6618" y="1302"/>
                </a:lnTo>
                <a:lnTo>
                  <a:pt x="6887" y="1302"/>
                </a:lnTo>
                <a:lnTo>
                  <a:pt x="7425" y="656"/>
                </a:lnTo>
                <a:lnTo>
                  <a:pt x="7695" y="0"/>
                </a:lnTo>
                <a:lnTo>
                  <a:pt x="8234" y="0"/>
                </a:lnTo>
                <a:lnTo>
                  <a:pt x="21600" y="20944"/>
                </a:lnTo>
                <a:lnTo>
                  <a:pt x="0" y="21600"/>
                </a:lnTo>
                <a:close/>
              </a:path>
            </a:pathLst>
          </a:custGeom>
          <a:ln w="19274"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45" name="object 12"/>
          <p:cNvSpPr/>
          <p:nvPr/>
        </p:nvSpPr>
        <p:spPr>
          <a:xfrm>
            <a:off x="1876574" y="3197017"/>
            <a:ext cx="182068" cy="108458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16975"/>
                </a:lnTo>
                <a:lnTo>
                  <a:pt x="2223" y="17744"/>
                </a:lnTo>
                <a:lnTo>
                  <a:pt x="2223" y="18128"/>
                </a:lnTo>
                <a:lnTo>
                  <a:pt x="6531" y="18897"/>
                </a:lnTo>
                <a:lnTo>
                  <a:pt x="8682" y="19666"/>
                </a:lnTo>
                <a:lnTo>
                  <a:pt x="10836" y="19666"/>
                </a:lnTo>
                <a:lnTo>
                  <a:pt x="12987" y="20447"/>
                </a:lnTo>
                <a:lnTo>
                  <a:pt x="17295" y="20831"/>
                </a:lnTo>
                <a:lnTo>
                  <a:pt x="17295" y="21215"/>
                </a:lnTo>
                <a:lnTo>
                  <a:pt x="21600" y="21600"/>
                </a:lnTo>
                <a:lnTo>
                  <a:pt x="21600" y="4625"/>
                </a:lnTo>
                <a:lnTo>
                  <a:pt x="17295" y="4241"/>
                </a:lnTo>
                <a:lnTo>
                  <a:pt x="17295" y="3857"/>
                </a:lnTo>
                <a:lnTo>
                  <a:pt x="12987" y="3472"/>
                </a:lnTo>
                <a:lnTo>
                  <a:pt x="10836" y="2703"/>
                </a:lnTo>
                <a:lnTo>
                  <a:pt x="8682" y="2703"/>
                </a:lnTo>
                <a:lnTo>
                  <a:pt x="6531" y="1936"/>
                </a:lnTo>
                <a:lnTo>
                  <a:pt x="4377" y="1550"/>
                </a:lnTo>
                <a:lnTo>
                  <a:pt x="2223" y="1169"/>
                </a:lnTo>
                <a:lnTo>
                  <a:pt x="2223" y="767"/>
                </a:lnTo>
                <a:lnTo>
                  <a:pt x="0" y="0"/>
                </a:lnTo>
                <a:close/>
              </a:path>
            </a:pathLst>
          </a:custGeom>
          <a:solidFill>
            <a:srgbClr val="668080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46" name="object 13"/>
          <p:cNvSpPr/>
          <p:nvPr/>
        </p:nvSpPr>
        <p:spPr>
          <a:xfrm>
            <a:off x="1876574" y="3158495"/>
            <a:ext cx="182068" cy="11231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5207"/>
                </a:moveTo>
                <a:lnTo>
                  <a:pt x="17295" y="4836"/>
                </a:lnTo>
                <a:lnTo>
                  <a:pt x="17295" y="4465"/>
                </a:lnTo>
                <a:lnTo>
                  <a:pt x="12987" y="4094"/>
                </a:lnTo>
                <a:lnTo>
                  <a:pt x="10836" y="3351"/>
                </a:lnTo>
                <a:lnTo>
                  <a:pt x="8682" y="3351"/>
                </a:lnTo>
                <a:lnTo>
                  <a:pt x="6531" y="2610"/>
                </a:lnTo>
                <a:lnTo>
                  <a:pt x="4377" y="2237"/>
                </a:lnTo>
                <a:lnTo>
                  <a:pt x="2223" y="1870"/>
                </a:lnTo>
                <a:lnTo>
                  <a:pt x="2223" y="1482"/>
                </a:lnTo>
                <a:lnTo>
                  <a:pt x="0" y="741"/>
                </a:lnTo>
                <a:lnTo>
                  <a:pt x="0" y="0"/>
                </a:lnTo>
                <a:lnTo>
                  <a:pt x="0" y="17134"/>
                </a:lnTo>
                <a:lnTo>
                  <a:pt x="2223" y="17876"/>
                </a:lnTo>
                <a:lnTo>
                  <a:pt x="2223" y="18247"/>
                </a:lnTo>
                <a:lnTo>
                  <a:pt x="4377" y="18618"/>
                </a:lnTo>
                <a:lnTo>
                  <a:pt x="6531" y="18990"/>
                </a:lnTo>
                <a:lnTo>
                  <a:pt x="8682" y="19732"/>
                </a:lnTo>
                <a:lnTo>
                  <a:pt x="10836" y="19732"/>
                </a:lnTo>
                <a:lnTo>
                  <a:pt x="12987" y="20487"/>
                </a:lnTo>
                <a:lnTo>
                  <a:pt x="17295" y="20858"/>
                </a:lnTo>
                <a:lnTo>
                  <a:pt x="17295" y="21229"/>
                </a:lnTo>
                <a:lnTo>
                  <a:pt x="21600" y="21600"/>
                </a:lnTo>
                <a:lnTo>
                  <a:pt x="21600" y="5207"/>
                </a:lnTo>
                <a:close/>
              </a:path>
            </a:pathLst>
          </a:custGeom>
          <a:ln w="18177"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47" name="object 14"/>
          <p:cNvSpPr/>
          <p:nvPr/>
        </p:nvSpPr>
        <p:spPr>
          <a:xfrm>
            <a:off x="1876574" y="3139106"/>
            <a:ext cx="2910123" cy="2901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0" y="1443"/>
                </a:lnTo>
                <a:lnTo>
                  <a:pt x="0" y="4311"/>
                </a:lnTo>
                <a:lnTo>
                  <a:pt x="139" y="7179"/>
                </a:lnTo>
                <a:lnTo>
                  <a:pt x="139" y="8680"/>
                </a:lnTo>
                <a:lnTo>
                  <a:pt x="274" y="10104"/>
                </a:lnTo>
                <a:lnTo>
                  <a:pt x="409" y="11548"/>
                </a:lnTo>
                <a:lnTo>
                  <a:pt x="543" y="14415"/>
                </a:lnTo>
                <a:lnTo>
                  <a:pt x="678" y="14415"/>
                </a:lnTo>
                <a:lnTo>
                  <a:pt x="813" y="17291"/>
                </a:lnTo>
                <a:lnTo>
                  <a:pt x="1082" y="18728"/>
                </a:lnTo>
                <a:lnTo>
                  <a:pt x="1082" y="20164"/>
                </a:lnTo>
                <a:lnTo>
                  <a:pt x="1351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CCFFFF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48" name="object 15"/>
          <p:cNvSpPr/>
          <p:nvPr/>
        </p:nvSpPr>
        <p:spPr>
          <a:xfrm>
            <a:off x="1876574" y="3139106"/>
            <a:ext cx="2910123" cy="29014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351" y="21600"/>
                </a:moveTo>
                <a:lnTo>
                  <a:pt x="1082" y="20164"/>
                </a:lnTo>
                <a:lnTo>
                  <a:pt x="1082" y="18728"/>
                </a:lnTo>
                <a:lnTo>
                  <a:pt x="813" y="17291"/>
                </a:lnTo>
                <a:lnTo>
                  <a:pt x="678" y="14415"/>
                </a:lnTo>
                <a:lnTo>
                  <a:pt x="543" y="14415"/>
                </a:lnTo>
                <a:lnTo>
                  <a:pt x="409" y="11548"/>
                </a:lnTo>
                <a:lnTo>
                  <a:pt x="274" y="10104"/>
                </a:lnTo>
                <a:lnTo>
                  <a:pt x="139" y="8680"/>
                </a:lnTo>
                <a:lnTo>
                  <a:pt x="139" y="7179"/>
                </a:lnTo>
                <a:lnTo>
                  <a:pt x="0" y="4311"/>
                </a:lnTo>
                <a:lnTo>
                  <a:pt x="0" y="1443"/>
                </a:lnTo>
                <a:lnTo>
                  <a:pt x="21600" y="0"/>
                </a:lnTo>
                <a:lnTo>
                  <a:pt x="1351" y="21600"/>
                </a:lnTo>
                <a:close/>
              </a:path>
            </a:pathLst>
          </a:custGeom>
          <a:ln w="19274"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49" name="object 16"/>
          <p:cNvSpPr/>
          <p:nvPr/>
        </p:nvSpPr>
        <p:spPr>
          <a:xfrm>
            <a:off x="2058640" y="3429255"/>
            <a:ext cx="1982169" cy="13360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13780"/>
                </a:lnTo>
                <a:lnTo>
                  <a:pt x="593" y="14091"/>
                </a:lnTo>
                <a:lnTo>
                  <a:pt x="791" y="14404"/>
                </a:lnTo>
                <a:lnTo>
                  <a:pt x="1187" y="14715"/>
                </a:lnTo>
                <a:lnTo>
                  <a:pt x="1786" y="15339"/>
                </a:lnTo>
                <a:lnTo>
                  <a:pt x="1984" y="15339"/>
                </a:lnTo>
                <a:lnTo>
                  <a:pt x="2577" y="15963"/>
                </a:lnTo>
                <a:lnTo>
                  <a:pt x="2775" y="15963"/>
                </a:lnTo>
                <a:lnTo>
                  <a:pt x="3368" y="16286"/>
                </a:lnTo>
                <a:lnTo>
                  <a:pt x="3962" y="16910"/>
                </a:lnTo>
                <a:lnTo>
                  <a:pt x="4364" y="16910"/>
                </a:lnTo>
                <a:lnTo>
                  <a:pt x="5155" y="17222"/>
                </a:lnTo>
                <a:lnTo>
                  <a:pt x="5748" y="17534"/>
                </a:lnTo>
                <a:lnTo>
                  <a:pt x="6143" y="17846"/>
                </a:lnTo>
                <a:lnTo>
                  <a:pt x="7732" y="18470"/>
                </a:lnTo>
                <a:lnTo>
                  <a:pt x="8126" y="18782"/>
                </a:lnTo>
                <a:lnTo>
                  <a:pt x="8917" y="19094"/>
                </a:lnTo>
                <a:lnTo>
                  <a:pt x="9314" y="19094"/>
                </a:lnTo>
                <a:lnTo>
                  <a:pt x="10105" y="19416"/>
                </a:lnTo>
                <a:lnTo>
                  <a:pt x="11099" y="19728"/>
                </a:lnTo>
                <a:lnTo>
                  <a:pt x="11496" y="19728"/>
                </a:lnTo>
                <a:lnTo>
                  <a:pt x="13480" y="20352"/>
                </a:lnTo>
                <a:lnTo>
                  <a:pt x="13877" y="20352"/>
                </a:lnTo>
                <a:lnTo>
                  <a:pt x="15852" y="20976"/>
                </a:lnTo>
                <a:lnTo>
                  <a:pt x="17442" y="20976"/>
                </a:lnTo>
                <a:lnTo>
                  <a:pt x="17836" y="21288"/>
                </a:lnTo>
                <a:lnTo>
                  <a:pt x="18825" y="21288"/>
                </a:lnTo>
                <a:lnTo>
                  <a:pt x="20018" y="21600"/>
                </a:lnTo>
                <a:lnTo>
                  <a:pt x="21600" y="21600"/>
                </a:lnTo>
                <a:lnTo>
                  <a:pt x="21600" y="7831"/>
                </a:lnTo>
                <a:lnTo>
                  <a:pt x="20018" y="7831"/>
                </a:lnTo>
                <a:lnTo>
                  <a:pt x="18825" y="7519"/>
                </a:lnTo>
                <a:lnTo>
                  <a:pt x="17836" y="7519"/>
                </a:lnTo>
                <a:lnTo>
                  <a:pt x="17442" y="7207"/>
                </a:lnTo>
                <a:lnTo>
                  <a:pt x="15852" y="7207"/>
                </a:lnTo>
                <a:lnTo>
                  <a:pt x="13877" y="6583"/>
                </a:lnTo>
                <a:lnTo>
                  <a:pt x="13480" y="6583"/>
                </a:lnTo>
                <a:lnTo>
                  <a:pt x="11496" y="5949"/>
                </a:lnTo>
                <a:lnTo>
                  <a:pt x="11099" y="5949"/>
                </a:lnTo>
                <a:lnTo>
                  <a:pt x="10105" y="5637"/>
                </a:lnTo>
                <a:lnTo>
                  <a:pt x="9314" y="5325"/>
                </a:lnTo>
                <a:lnTo>
                  <a:pt x="8917" y="5325"/>
                </a:lnTo>
                <a:lnTo>
                  <a:pt x="8126" y="5013"/>
                </a:lnTo>
                <a:lnTo>
                  <a:pt x="7732" y="4701"/>
                </a:lnTo>
                <a:lnTo>
                  <a:pt x="6143" y="4077"/>
                </a:lnTo>
                <a:lnTo>
                  <a:pt x="5748" y="3765"/>
                </a:lnTo>
                <a:lnTo>
                  <a:pt x="5155" y="3453"/>
                </a:lnTo>
                <a:lnTo>
                  <a:pt x="4364" y="3130"/>
                </a:lnTo>
                <a:lnTo>
                  <a:pt x="3962" y="3130"/>
                </a:lnTo>
                <a:lnTo>
                  <a:pt x="3368" y="2506"/>
                </a:lnTo>
                <a:lnTo>
                  <a:pt x="2775" y="2194"/>
                </a:lnTo>
                <a:lnTo>
                  <a:pt x="2577" y="2194"/>
                </a:lnTo>
                <a:lnTo>
                  <a:pt x="1984" y="1571"/>
                </a:lnTo>
                <a:lnTo>
                  <a:pt x="1786" y="1571"/>
                </a:lnTo>
                <a:lnTo>
                  <a:pt x="1187" y="947"/>
                </a:lnTo>
                <a:lnTo>
                  <a:pt x="791" y="634"/>
                </a:lnTo>
                <a:lnTo>
                  <a:pt x="593" y="323"/>
                </a:lnTo>
                <a:lnTo>
                  <a:pt x="0" y="0"/>
                </a:lnTo>
                <a:close/>
              </a:path>
            </a:pathLst>
          </a:custGeom>
          <a:solidFill>
            <a:srgbClr val="808066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50" name="object 17"/>
          <p:cNvSpPr/>
          <p:nvPr/>
        </p:nvSpPr>
        <p:spPr>
          <a:xfrm>
            <a:off x="2058640" y="3429255"/>
            <a:ext cx="1982169" cy="13360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7831"/>
                </a:moveTo>
                <a:lnTo>
                  <a:pt x="20018" y="7831"/>
                </a:lnTo>
                <a:lnTo>
                  <a:pt x="18825" y="7519"/>
                </a:lnTo>
                <a:lnTo>
                  <a:pt x="17836" y="7519"/>
                </a:lnTo>
                <a:lnTo>
                  <a:pt x="17442" y="7207"/>
                </a:lnTo>
                <a:lnTo>
                  <a:pt x="15852" y="7207"/>
                </a:lnTo>
                <a:lnTo>
                  <a:pt x="14863" y="6895"/>
                </a:lnTo>
                <a:lnTo>
                  <a:pt x="13877" y="6583"/>
                </a:lnTo>
                <a:lnTo>
                  <a:pt x="13480" y="6583"/>
                </a:lnTo>
                <a:lnTo>
                  <a:pt x="12485" y="6261"/>
                </a:lnTo>
                <a:lnTo>
                  <a:pt x="11496" y="5949"/>
                </a:lnTo>
                <a:lnTo>
                  <a:pt x="11099" y="5949"/>
                </a:lnTo>
                <a:lnTo>
                  <a:pt x="10105" y="5637"/>
                </a:lnTo>
                <a:lnTo>
                  <a:pt x="9314" y="5325"/>
                </a:lnTo>
                <a:lnTo>
                  <a:pt x="8917" y="5325"/>
                </a:lnTo>
                <a:lnTo>
                  <a:pt x="8126" y="5013"/>
                </a:lnTo>
                <a:lnTo>
                  <a:pt x="7732" y="4701"/>
                </a:lnTo>
                <a:lnTo>
                  <a:pt x="6934" y="4389"/>
                </a:lnTo>
                <a:lnTo>
                  <a:pt x="6143" y="4077"/>
                </a:lnTo>
                <a:lnTo>
                  <a:pt x="5748" y="3765"/>
                </a:lnTo>
                <a:lnTo>
                  <a:pt x="5155" y="3453"/>
                </a:lnTo>
                <a:lnTo>
                  <a:pt x="4364" y="3130"/>
                </a:lnTo>
                <a:lnTo>
                  <a:pt x="3962" y="3130"/>
                </a:lnTo>
                <a:lnTo>
                  <a:pt x="3368" y="2506"/>
                </a:lnTo>
                <a:lnTo>
                  <a:pt x="2775" y="2194"/>
                </a:lnTo>
                <a:lnTo>
                  <a:pt x="2577" y="2194"/>
                </a:lnTo>
                <a:lnTo>
                  <a:pt x="1984" y="1571"/>
                </a:lnTo>
                <a:lnTo>
                  <a:pt x="1786" y="1571"/>
                </a:lnTo>
                <a:lnTo>
                  <a:pt x="1187" y="947"/>
                </a:lnTo>
                <a:lnTo>
                  <a:pt x="791" y="634"/>
                </a:lnTo>
                <a:lnTo>
                  <a:pt x="593" y="323"/>
                </a:lnTo>
                <a:lnTo>
                  <a:pt x="0" y="0"/>
                </a:lnTo>
                <a:lnTo>
                  <a:pt x="0" y="13780"/>
                </a:lnTo>
                <a:lnTo>
                  <a:pt x="593" y="14091"/>
                </a:lnTo>
                <a:lnTo>
                  <a:pt x="791" y="14404"/>
                </a:lnTo>
                <a:lnTo>
                  <a:pt x="1187" y="14715"/>
                </a:lnTo>
                <a:lnTo>
                  <a:pt x="1786" y="15339"/>
                </a:lnTo>
                <a:lnTo>
                  <a:pt x="1984" y="15339"/>
                </a:lnTo>
                <a:lnTo>
                  <a:pt x="2577" y="15963"/>
                </a:lnTo>
                <a:lnTo>
                  <a:pt x="2775" y="15963"/>
                </a:lnTo>
                <a:lnTo>
                  <a:pt x="3368" y="16286"/>
                </a:lnTo>
                <a:lnTo>
                  <a:pt x="3962" y="16910"/>
                </a:lnTo>
                <a:lnTo>
                  <a:pt x="4364" y="16910"/>
                </a:lnTo>
                <a:lnTo>
                  <a:pt x="5155" y="17222"/>
                </a:lnTo>
                <a:lnTo>
                  <a:pt x="5748" y="17534"/>
                </a:lnTo>
                <a:lnTo>
                  <a:pt x="6143" y="17846"/>
                </a:lnTo>
                <a:lnTo>
                  <a:pt x="6934" y="18158"/>
                </a:lnTo>
                <a:lnTo>
                  <a:pt x="7732" y="18470"/>
                </a:lnTo>
                <a:lnTo>
                  <a:pt x="8126" y="18782"/>
                </a:lnTo>
                <a:lnTo>
                  <a:pt x="8917" y="19094"/>
                </a:lnTo>
                <a:lnTo>
                  <a:pt x="9314" y="19094"/>
                </a:lnTo>
                <a:lnTo>
                  <a:pt x="10105" y="19416"/>
                </a:lnTo>
                <a:lnTo>
                  <a:pt x="11099" y="19728"/>
                </a:lnTo>
                <a:lnTo>
                  <a:pt x="11496" y="19728"/>
                </a:lnTo>
                <a:lnTo>
                  <a:pt x="12485" y="20040"/>
                </a:lnTo>
                <a:lnTo>
                  <a:pt x="13480" y="20352"/>
                </a:lnTo>
                <a:lnTo>
                  <a:pt x="13877" y="20352"/>
                </a:lnTo>
                <a:lnTo>
                  <a:pt x="14863" y="20664"/>
                </a:lnTo>
                <a:lnTo>
                  <a:pt x="15852" y="20976"/>
                </a:lnTo>
                <a:lnTo>
                  <a:pt x="17442" y="20976"/>
                </a:lnTo>
                <a:lnTo>
                  <a:pt x="17836" y="21288"/>
                </a:lnTo>
                <a:lnTo>
                  <a:pt x="18825" y="21288"/>
                </a:lnTo>
                <a:lnTo>
                  <a:pt x="20018" y="21600"/>
                </a:lnTo>
                <a:lnTo>
                  <a:pt x="21600" y="21600"/>
                </a:lnTo>
                <a:lnTo>
                  <a:pt x="21600" y="7831"/>
                </a:lnTo>
                <a:close/>
              </a:path>
            </a:pathLst>
          </a:custGeom>
          <a:ln w="18928"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51" name="object 18"/>
          <p:cNvSpPr/>
          <p:nvPr/>
        </p:nvSpPr>
        <p:spPr>
          <a:xfrm>
            <a:off x="2058640" y="3139106"/>
            <a:ext cx="2728056" cy="7745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0" y="8092"/>
                </a:lnTo>
                <a:lnTo>
                  <a:pt x="431" y="8648"/>
                </a:lnTo>
                <a:lnTo>
                  <a:pt x="575" y="9186"/>
                </a:lnTo>
                <a:lnTo>
                  <a:pt x="862" y="9725"/>
                </a:lnTo>
                <a:lnTo>
                  <a:pt x="1298" y="10801"/>
                </a:lnTo>
                <a:lnTo>
                  <a:pt x="1442" y="10801"/>
                </a:lnTo>
                <a:lnTo>
                  <a:pt x="1873" y="11877"/>
                </a:lnTo>
                <a:lnTo>
                  <a:pt x="2016" y="11877"/>
                </a:lnTo>
                <a:lnTo>
                  <a:pt x="2447" y="12415"/>
                </a:lnTo>
                <a:lnTo>
                  <a:pt x="2878" y="13492"/>
                </a:lnTo>
                <a:lnTo>
                  <a:pt x="3171" y="13492"/>
                </a:lnTo>
                <a:lnTo>
                  <a:pt x="3745" y="14048"/>
                </a:lnTo>
                <a:lnTo>
                  <a:pt x="4176" y="14586"/>
                </a:lnTo>
                <a:lnTo>
                  <a:pt x="4464" y="15124"/>
                </a:lnTo>
                <a:lnTo>
                  <a:pt x="5618" y="16201"/>
                </a:lnTo>
                <a:lnTo>
                  <a:pt x="5905" y="16738"/>
                </a:lnTo>
                <a:lnTo>
                  <a:pt x="6479" y="17277"/>
                </a:lnTo>
                <a:lnTo>
                  <a:pt x="6767" y="17277"/>
                </a:lnTo>
                <a:lnTo>
                  <a:pt x="7342" y="17815"/>
                </a:lnTo>
                <a:lnTo>
                  <a:pt x="8065" y="18353"/>
                </a:lnTo>
                <a:lnTo>
                  <a:pt x="8353" y="18353"/>
                </a:lnTo>
                <a:lnTo>
                  <a:pt x="9794" y="19448"/>
                </a:lnTo>
                <a:lnTo>
                  <a:pt x="10083" y="19448"/>
                </a:lnTo>
                <a:lnTo>
                  <a:pt x="11518" y="20524"/>
                </a:lnTo>
                <a:lnTo>
                  <a:pt x="12673" y="20524"/>
                </a:lnTo>
                <a:lnTo>
                  <a:pt x="12960" y="21062"/>
                </a:lnTo>
                <a:lnTo>
                  <a:pt x="13678" y="21062"/>
                </a:lnTo>
                <a:lnTo>
                  <a:pt x="14545" y="21600"/>
                </a:lnTo>
                <a:lnTo>
                  <a:pt x="15694" y="21600"/>
                </a:lnTo>
                <a:lnTo>
                  <a:pt x="21600" y="0"/>
                </a:lnTo>
                <a:close/>
              </a:path>
            </a:pathLst>
          </a:custGeom>
          <a:solidFill>
            <a:srgbClr val="FFFFCC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52" name="object 19"/>
          <p:cNvSpPr/>
          <p:nvPr/>
        </p:nvSpPr>
        <p:spPr>
          <a:xfrm>
            <a:off x="2058640" y="3139106"/>
            <a:ext cx="2728056" cy="7745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5694" y="21600"/>
                </a:moveTo>
                <a:lnTo>
                  <a:pt x="14545" y="21600"/>
                </a:lnTo>
                <a:lnTo>
                  <a:pt x="13678" y="21062"/>
                </a:lnTo>
                <a:lnTo>
                  <a:pt x="12960" y="21062"/>
                </a:lnTo>
                <a:lnTo>
                  <a:pt x="12673" y="20524"/>
                </a:lnTo>
                <a:lnTo>
                  <a:pt x="11518" y="20524"/>
                </a:lnTo>
                <a:lnTo>
                  <a:pt x="10799" y="19986"/>
                </a:lnTo>
                <a:lnTo>
                  <a:pt x="10083" y="19448"/>
                </a:lnTo>
                <a:lnTo>
                  <a:pt x="9794" y="19448"/>
                </a:lnTo>
                <a:lnTo>
                  <a:pt x="9072" y="18891"/>
                </a:lnTo>
                <a:lnTo>
                  <a:pt x="8353" y="18353"/>
                </a:lnTo>
                <a:lnTo>
                  <a:pt x="8065" y="18353"/>
                </a:lnTo>
                <a:lnTo>
                  <a:pt x="7342" y="17815"/>
                </a:lnTo>
                <a:lnTo>
                  <a:pt x="6767" y="17277"/>
                </a:lnTo>
                <a:lnTo>
                  <a:pt x="6479" y="17277"/>
                </a:lnTo>
                <a:lnTo>
                  <a:pt x="5905" y="16738"/>
                </a:lnTo>
                <a:lnTo>
                  <a:pt x="5618" y="16201"/>
                </a:lnTo>
                <a:lnTo>
                  <a:pt x="5038" y="15663"/>
                </a:lnTo>
                <a:lnTo>
                  <a:pt x="4464" y="15124"/>
                </a:lnTo>
                <a:lnTo>
                  <a:pt x="4176" y="14586"/>
                </a:lnTo>
                <a:lnTo>
                  <a:pt x="3745" y="14048"/>
                </a:lnTo>
                <a:lnTo>
                  <a:pt x="3171" y="13492"/>
                </a:lnTo>
                <a:lnTo>
                  <a:pt x="2878" y="13492"/>
                </a:lnTo>
                <a:lnTo>
                  <a:pt x="2447" y="12415"/>
                </a:lnTo>
                <a:lnTo>
                  <a:pt x="2016" y="11877"/>
                </a:lnTo>
                <a:lnTo>
                  <a:pt x="1873" y="11877"/>
                </a:lnTo>
                <a:lnTo>
                  <a:pt x="1442" y="10801"/>
                </a:lnTo>
                <a:lnTo>
                  <a:pt x="1298" y="10801"/>
                </a:lnTo>
                <a:lnTo>
                  <a:pt x="862" y="9725"/>
                </a:lnTo>
                <a:lnTo>
                  <a:pt x="575" y="9186"/>
                </a:lnTo>
                <a:lnTo>
                  <a:pt x="431" y="8648"/>
                </a:lnTo>
                <a:lnTo>
                  <a:pt x="0" y="8092"/>
                </a:lnTo>
                <a:lnTo>
                  <a:pt x="21600" y="0"/>
                </a:lnTo>
                <a:lnTo>
                  <a:pt x="15694" y="21600"/>
                </a:lnTo>
                <a:close/>
              </a:path>
            </a:pathLst>
          </a:custGeom>
          <a:ln w="19274"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grpSp>
        <p:nvGrpSpPr>
          <p:cNvPr id="156" name="object 20"/>
          <p:cNvGrpSpPr/>
          <p:nvPr/>
        </p:nvGrpSpPr>
        <p:grpSpPr>
          <a:xfrm>
            <a:off x="4040809" y="3177626"/>
            <a:ext cx="3674092" cy="1626311"/>
            <a:chOff x="0" y="0"/>
            <a:chExt cx="3674091" cy="1626309"/>
          </a:xfrm>
        </p:grpSpPr>
        <p:sp>
          <p:nvSpPr>
            <p:cNvPr id="153" name="Shape"/>
            <p:cNvSpPr/>
            <p:nvPr/>
          </p:nvSpPr>
          <p:spPr>
            <a:xfrm>
              <a:off x="400492" y="1607023"/>
              <a:ext cx="708993" cy="19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0" y="0"/>
                  </a:lnTo>
                  <a:lnTo>
                    <a:pt x="2766" y="21600"/>
                  </a:lnTo>
                  <a:lnTo>
                    <a:pt x="1828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4D1A3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54" name="Shape"/>
            <p:cNvSpPr/>
            <p:nvPr/>
          </p:nvSpPr>
          <p:spPr>
            <a:xfrm>
              <a:off x="0" y="736009"/>
              <a:ext cx="3674092" cy="871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0" y="21121"/>
                  </a:lnTo>
                  <a:lnTo>
                    <a:pt x="538" y="21600"/>
                  </a:lnTo>
                  <a:lnTo>
                    <a:pt x="8234" y="21600"/>
                  </a:lnTo>
                  <a:lnTo>
                    <a:pt x="8877" y="21121"/>
                  </a:lnTo>
                  <a:lnTo>
                    <a:pt x="9730" y="21121"/>
                  </a:lnTo>
                  <a:lnTo>
                    <a:pt x="10267" y="20643"/>
                  </a:lnTo>
                  <a:lnTo>
                    <a:pt x="10801" y="20643"/>
                  </a:lnTo>
                  <a:lnTo>
                    <a:pt x="11120" y="20164"/>
                  </a:lnTo>
                  <a:lnTo>
                    <a:pt x="11654" y="20164"/>
                  </a:lnTo>
                  <a:lnTo>
                    <a:pt x="12191" y="19686"/>
                  </a:lnTo>
                  <a:lnTo>
                    <a:pt x="12512" y="19686"/>
                  </a:lnTo>
                  <a:lnTo>
                    <a:pt x="13044" y="19207"/>
                  </a:lnTo>
                  <a:lnTo>
                    <a:pt x="13475" y="18728"/>
                  </a:lnTo>
                  <a:lnTo>
                    <a:pt x="13794" y="18728"/>
                  </a:lnTo>
                  <a:lnTo>
                    <a:pt x="14221" y="18249"/>
                  </a:lnTo>
                  <a:lnTo>
                    <a:pt x="14755" y="17771"/>
                  </a:lnTo>
                  <a:lnTo>
                    <a:pt x="14972" y="17771"/>
                  </a:lnTo>
                  <a:lnTo>
                    <a:pt x="15398" y="17277"/>
                  </a:lnTo>
                  <a:lnTo>
                    <a:pt x="15932" y="16798"/>
                  </a:lnTo>
                  <a:lnTo>
                    <a:pt x="16146" y="16798"/>
                  </a:lnTo>
                  <a:lnTo>
                    <a:pt x="17002" y="15841"/>
                  </a:lnTo>
                  <a:lnTo>
                    <a:pt x="17216" y="15363"/>
                  </a:lnTo>
                  <a:lnTo>
                    <a:pt x="17536" y="14884"/>
                  </a:lnTo>
                  <a:lnTo>
                    <a:pt x="17963" y="14405"/>
                  </a:lnTo>
                  <a:lnTo>
                    <a:pt x="18070" y="13926"/>
                  </a:lnTo>
                  <a:lnTo>
                    <a:pt x="18499" y="13448"/>
                  </a:lnTo>
                  <a:lnTo>
                    <a:pt x="18820" y="12969"/>
                  </a:lnTo>
                  <a:lnTo>
                    <a:pt x="18926" y="12475"/>
                  </a:lnTo>
                  <a:lnTo>
                    <a:pt x="19567" y="11518"/>
                  </a:lnTo>
                  <a:lnTo>
                    <a:pt x="19674" y="11039"/>
                  </a:lnTo>
                  <a:lnTo>
                    <a:pt x="19998" y="10561"/>
                  </a:lnTo>
                  <a:lnTo>
                    <a:pt x="20210" y="9603"/>
                  </a:lnTo>
                  <a:lnTo>
                    <a:pt x="20317" y="9603"/>
                  </a:lnTo>
                  <a:lnTo>
                    <a:pt x="20530" y="8646"/>
                  </a:lnTo>
                  <a:lnTo>
                    <a:pt x="20744" y="8168"/>
                  </a:lnTo>
                  <a:lnTo>
                    <a:pt x="20851" y="7690"/>
                  </a:lnTo>
                  <a:lnTo>
                    <a:pt x="20956" y="7195"/>
                  </a:lnTo>
                  <a:lnTo>
                    <a:pt x="21170" y="6716"/>
                  </a:lnTo>
                  <a:lnTo>
                    <a:pt x="21170" y="6237"/>
                  </a:lnTo>
                  <a:lnTo>
                    <a:pt x="21278" y="5280"/>
                  </a:lnTo>
                  <a:lnTo>
                    <a:pt x="21383" y="4802"/>
                  </a:lnTo>
                  <a:lnTo>
                    <a:pt x="21494" y="4323"/>
                  </a:lnTo>
                  <a:lnTo>
                    <a:pt x="21494" y="3845"/>
                  </a:lnTo>
                  <a:lnTo>
                    <a:pt x="21600" y="2888"/>
                  </a:lnTo>
                  <a:lnTo>
                    <a:pt x="21600" y="957"/>
                  </a:lnTo>
                  <a:lnTo>
                    <a:pt x="2888" y="957"/>
                  </a:lnTo>
                  <a:lnTo>
                    <a:pt x="2354" y="479"/>
                  </a:lnTo>
                  <a:lnTo>
                    <a:pt x="538" y="47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D1A3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55" name="Shape"/>
            <p:cNvSpPr/>
            <p:nvPr/>
          </p:nvSpPr>
          <p:spPr>
            <a:xfrm>
              <a:off x="1000502" y="0"/>
              <a:ext cx="2673590" cy="774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21455" y="1081"/>
                  </a:lnTo>
                  <a:lnTo>
                    <a:pt x="21455" y="1615"/>
                  </a:lnTo>
                  <a:lnTo>
                    <a:pt x="21157" y="2711"/>
                  </a:lnTo>
                  <a:lnTo>
                    <a:pt x="21010" y="3785"/>
                  </a:lnTo>
                  <a:lnTo>
                    <a:pt x="21010" y="4325"/>
                  </a:lnTo>
                  <a:lnTo>
                    <a:pt x="20716" y="4866"/>
                  </a:lnTo>
                  <a:lnTo>
                    <a:pt x="20570" y="5403"/>
                  </a:lnTo>
                  <a:lnTo>
                    <a:pt x="20423" y="5941"/>
                  </a:lnTo>
                  <a:lnTo>
                    <a:pt x="20129" y="6479"/>
                  </a:lnTo>
                  <a:lnTo>
                    <a:pt x="19837" y="7573"/>
                  </a:lnTo>
                  <a:lnTo>
                    <a:pt x="19690" y="7573"/>
                  </a:lnTo>
                  <a:lnTo>
                    <a:pt x="19398" y="8650"/>
                  </a:lnTo>
                  <a:lnTo>
                    <a:pt x="18953" y="9187"/>
                  </a:lnTo>
                  <a:lnTo>
                    <a:pt x="18806" y="9726"/>
                  </a:lnTo>
                  <a:lnTo>
                    <a:pt x="17925" y="10801"/>
                  </a:lnTo>
                  <a:lnTo>
                    <a:pt x="17780" y="11340"/>
                  </a:lnTo>
                  <a:lnTo>
                    <a:pt x="17339" y="11878"/>
                  </a:lnTo>
                  <a:lnTo>
                    <a:pt x="16749" y="12416"/>
                  </a:lnTo>
                  <a:lnTo>
                    <a:pt x="16602" y="12972"/>
                  </a:lnTo>
                  <a:lnTo>
                    <a:pt x="16015" y="13511"/>
                  </a:lnTo>
                  <a:lnTo>
                    <a:pt x="15576" y="14048"/>
                  </a:lnTo>
                  <a:lnTo>
                    <a:pt x="15282" y="14587"/>
                  </a:lnTo>
                  <a:lnTo>
                    <a:pt x="14105" y="15663"/>
                  </a:lnTo>
                  <a:lnTo>
                    <a:pt x="13811" y="15663"/>
                  </a:lnTo>
                  <a:lnTo>
                    <a:pt x="13078" y="16201"/>
                  </a:lnTo>
                  <a:lnTo>
                    <a:pt x="12491" y="16739"/>
                  </a:lnTo>
                  <a:lnTo>
                    <a:pt x="12193" y="16739"/>
                  </a:lnTo>
                  <a:lnTo>
                    <a:pt x="11460" y="17277"/>
                  </a:lnTo>
                  <a:lnTo>
                    <a:pt x="10874" y="17815"/>
                  </a:lnTo>
                  <a:lnTo>
                    <a:pt x="10434" y="17815"/>
                  </a:lnTo>
                  <a:lnTo>
                    <a:pt x="9842" y="18372"/>
                  </a:lnTo>
                  <a:lnTo>
                    <a:pt x="9111" y="18910"/>
                  </a:lnTo>
                  <a:lnTo>
                    <a:pt x="8669" y="18910"/>
                  </a:lnTo>
                  <a:lnTo>
                    <a:pt x="7932" y="19448"/>
                  </a:lnTo>
                  <a:lnTo>
                    <a:pt x="7199" y="19448"/>
                  </a:lnTo>
                  <a:lnTo>
                    <a:pt x="6759" y="19986"/>
                  </a:lnTo>
                  <a:lnTo>
                    <a:pt x="6026" y="19986"/>
                  </a:lnTo>
                  <a:lnTo>
                    <a:pt x="5289" y="20524"/>
                  </a:lnTo>
                  <a:lnTo>
                    <a:pt x="4116" y="20524"/>
                  </a:lnTo>
                  <a:lnTo>
                    <a:pt x="3232" y="21062"/>
                  </a:lnTo>
                  <a:lnTo>
                    <a:pt x="880" y="21062"/>
                  </a:lnTo>
                  <a:lnTo>
                    <a:pt x="0" y="21600"/>
                  </a:lnTo>
                  <a:lnTo>
                    <a:pt x="2160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4D1A33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157" name="object 21"/>
          <p:cNvSpPr/>
          <p:nvPr/>
        </p:nvSpPr>
        <p:spPr>
          <a:xfrm>
            <a:off x="4040809" y="3139106"/>
            <a:ext cx="3674093" cy="166483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21600" y="500"/>
                </a:lnTo>
                <a:lnTo>
                  <a:pt x="21494" y="1003"/>
                </a:lnTo>
                <a:lnTo>
                  <a:pt x="21494" y="1251"/>
                </a:lnTo>
                <a:lnTo>
                  <a:pt x="21383" y="1513"/>
                </a:lnTo>
                <a:lnTo>
                  <a:pt x="21278" y="1761"/>
                </a:lnTo>
                <a:lnTo>
                  <a:pt x="21170" y="2261"/>
                </a:lnTo>
                <a:lnTo>
                  <a:pt x="21170" y="2512"/>
                </a:lnTo>
                <a:lnTo>
                  <a:pt x="20956" y="2764"/>
                </a:lnTo>
                <a:lnTo>
                  <a:pt x="20851" y="3013"/>
                </a:lnTo>
                <a:lnTo>
                  <a:pt x="20744" y="3264"/>
                </a:lnTo>
                <a:lnTo>
                  <a:pt x="20530" y="3514"/>
                </a:lnTo>
                <a:lnTo>
                  <a:pt x="20317" y="4023"/>
                </a:lnTo>
                <a:lnTo>
                  <a:pt x="20210" y="4023"/>
                </a:lnTo>
                <a:lnTo>
                  <a:pt x="19998" y="4524"/>
                </a:lnTo>
                <a:lnTo>
                  <a:pt x="19674" y="4774"/>
                </a:lnTo>
                <a:lnTo>
                  <a:pt x="19567" y="5025"/>
                </a:lnTo>
                <a:lnTo>
                  <a:pt x="19247" y="5275"/>
                </a:lnTo>
                <a:lnTo>
                  <a:pt x="18926" y="5525"/>
                </a:lnTo>
                <a:lnTo>
                  <a:pt x="18820" y="5776"/>
                </a:lnTo>
                <a:lnTo>
                  <a:pt x="18499" y="6026"/>
                </a:lnTo>
                <a:lnTo>
                  <a:pt x="18070" y="6277"/>
                </a:lnTo>
                <a:lnTo>
                  <a:pt x="17963" y="6535"/>
                </a:lnTo>
                <a:lnTo>
                  <a:pt x="17536" y="6786"/>
                </a:lnTo>
                <a:lnTo>
                  <a:pt x="17216" y="7036"/>
                </a:lnTo>
                <a:lnTo>
                  <a:pt x="17002" y="7287"/>
                </a:lnTo>
                <a:lnTo>
                  <a:pt x="16573" y="7537"/>
                </a:lnTo>
                <a:lnTo>
                  <a:pt x="16146" y="7787"/>
                </a:lnTo>
                <a:lnTo>
                  <a:pt x="15932" y="7787"/>
                </a:lnTo>
                <a:lnTo>
                  <a:pt x="15398" y="8038"/>
                </a:lnTo>
                <a:lnTo>
                  <a:pt x="14972" y="8288"/>
                </a:lnTo>
                <a:lnTo>
                  <a:pt x="14755" y="8288"/>
                </a:lnTo>
                <a:lnTo>
                  <a:pt x="14221" y="8539"/>
                </a:lnTo>
                <a:lnTo>
                  <a:pt x="13794" y="8789"/>
                </a:lnTo>
                <a:lnTo>
                  <a:pt x="13475" y="8789"/>
                </a:lnTo>
                <a:lnTo>
                  <a:pt x="13044" y="9048"/>
                </a:lnTo>
                <a:lnTo>
                  <a:pt x="12512" y="9298"/>
                </a:lnTo>
                <a:lnTo>
                  <a:pt x="12191" y="9298"/>
                </a:lnTo>
                <a:lnTo>
                  <a:pt x="11654" y="9549"/>
                </a:lnTo>
                <a:lnTo>
                  <a:pt x="11120" y="9549"/>
                </a:lnTo>
                <a:lnTo>
                  <a:pt x="10801" y="9799"/>
                </a:lnTo>
                <a:lnTo>
                  <a:pt x="10267" y="9799"/>
                </a:lnTo>
                <a:lnTo>
                  <a:pt x="9730" y="10049"/>
                </a:lnTo>
                <a:lnTo>
                  <a:pt x="8877" y="10049"/>
                </a:lnTo>
                <a:lnTo>
                  <a:pt x="8234" y="10300"/>
                </a:lnTo>
                <a:lnTo>
                  <a:pt x="6523" y="10300"/>
                </a:lnTo>
                <a:lnTo>
                  <a:pt x="5882" y="10550"/>
                </a:lnTo>
                <a:lnTo>
                  <a:pt x="2888" y="10550"/>
                </a:lnTo>
                <a:lnTo>
                  <a:pt x="2354" y="10300"/>
                </a:lnTo>
                <a:lnTo>
                  <a:pt x="538" y="10300"/>
                </a:lnTo>
                <a:lnTo>
                  <a:pt x="0" y="10049"/>
                </a:lnTo>
                <a:lnTo>
                  <a:pt x="0" y="21099"/>
                </a:lnTo>
                <a:lnTo>
                  <a:pt x="538" y="21350"/>
                </a:lnTo>
                <a:lnTo>
                  <a:pt x="2354" y="21350"/>
                </a:lnTo>
                <a:lnTo>
                  <a:pt x="2888" y="21600"/>
                </a:lnTo>
                <a:lnTo>
                  <a:pt x="5882" y="21600"/>
                </a:lnTo>
                <a:lnTo>
                  <a:pt x="6523" y="21350"/>
                </a:lnTo>
                <a:lnTo>
                  <a:pt x="8234" y="21350"/>
                </a:lnTo>
                <a:lnTo>
                  <a:pt x="8877" y="21099"/>
                </a:lnTo>
                <a:lnTo>
                  <a:pt x="9730" y="21099"/>
                </a:lnTo>
                <a:lnTo>
                  <a:pt x="10267" y="20849"/>
                </a:lnTo>
                <a:lnTo>
                  <a:pt x="10801" y="20849"/>
                </a:lnTo>
                <a:lnTo>
                  <a:pt x="11120" y="20598"/>
                </a:lnTo>
                <a:lnTo>
                  <a:pt x="11654" y="20598"/>
                </a:lnTo>
                <a:lnTo>
                  <a:pt x="12191" y="20348"/>
                </a:lnTo>
                <a:lnTo>
                  <a:pt x="12512" y="20348"/>
                </a:lnTo>
                <a:lnTo>
                  <a:pt x="13044" y="20098"/>
                </a:lnTo>
                <a:lnTo>
                  <a:pt x="13475" y="19847"/>
                </a:lnTo>
                <a:lnTo>
                  <a:pt x="13794" y="19847"/>
                </a:lnTo>
                <a:lnTo>
                  <a:pt x="14221" y="19597"/>
                </a:lnTo>
                <a:lnTo>
                  <a:pt x="14755" y="19347"/>
                </a:lnTo>
                <a:lnTo>
                  <a:pt x="14972" y="19347"/>
                </a:lnTo>
                <a:lnTo>
                  <a:pt x="15398" y="19088"/>
                </a:lnTo>
                <a:lnTo>
                  <a:pt x="15932" y="18837"/>
                </a:lnTo>
                <a:lnTo>
                  <a:pt x="16146" y="18837"/>
                </a:lnTo>
                <a:lnTo>
                  <a:pt x="16573" y="18587"/>
                </a:lnTo>
                <a:lnTo>
                  <a:pt x="17002" y="18337"/>
                </a:lnTo>
                <a:lnTo>
                  <a:pt x="17216" y="18086"/>
                </a:lnTo>
                <a:lnTo>
                  <a:pt x="17536" y="17836"/>
                </a:lnTo>
                <a:lnTo>
                  <a:pt x="17963" y="17586"/>
                </a:lnTo>
                <a:lnTo>
                  <a:pt x="18070" y="17335"/>
                </a:lnTo>
                <a:lnTo>
                  <a:pt x="18499" y="17085"/>
                </a:lnTo>
                <a:lnTo>
                  <a:pt x="18820" y="16834"/>
                </a:lnTo>
                <a:lnTo>
                  <a:pt x="18926" y="16576"/>
                </a:lnTo>
                <a:lnTo>
                  <a:pt x="19247" y="16325"/>
                </a:lnTo>
                <a:lnTo>
                  <a:pt x="19567" y="16075"/>
                </a:lnTo>
                <a:lnTo>
                  <a:pt x="19674" y="15825"/>
                </a:lnTo>
                <a:lnTo>
                  <a:pt x="19998" y="15574"/>
                </a:lnTo>
                <a:lnTo>
                  <a:pt x="20210" y="15073"/>
                </a:lnTo>
                <a:lnTo>
                  <a:pt x="20317" y="15073"/>
                </a:lnTo>
                <a:lnTo>
                  <a:pt x="20530" y="14573"/>
                </a:lnTo>
                <a:lnTo>
                  <a:pt x="20744" y="14322"/>
                </a:lnTo>
                <a:lnTo>
                  <a:pt x="20851" y="14072"/>
                </a:lnTo>
                <a:lnTo>
                  <a:pt x="20956" y="13813"/>
                </a:lnTo>
                <a:lnTo>
                  <a:pt x="21170" y="13563"/>
                </a:lnTo>
                <a:lnTo>
                  <a:pt x="21170" y="13312"/>
                </a:lnTo>
                <a:lnTo>
                  <a:pt x="21278" y="12812"/>
                </a:lnTo>
                <a:lnTo>
                  <a:pt x="21383" y="12561"/>
                </a:lnTo>
                <a:lnTo>
                  <a:pt x="21494" y="12311"/>
                </a:lnTo>
                <a:lnTo>
                  <a:pt x="21494" y="12061"/>
                </a:lnTo>
                <a:lnTo>
                  <a:pt x="21600" y="11560"/>
                </a:lnTo>
                <a:lnTo>
                  <a:pt x="21600" y="0"/>
                </a:lnTo>
                <a:close/>
              </a:path>
            </a:pathLst>
          </a:custGeom>
          <a:ln w="19136"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grpSp>
        <p:nvGrpSpPr>
          <p:cNvPr id="160" name="object 22"/>
          <p:cNvGrpSpPr/>
          <p:nvPr/>
        </p:nvGrpSpPr>
        <p:grpSpPr>
          <a:xfrm>
            <a:off x="4040809" y="2945466"/>
            <a:ext cx="3674092" cy="1006768"/>
            <a:chOff x="0" y="0"/>
            <a:chExt cx="3674091" cy="1006767"/>
          </a:xfrm>
        </p:grpSpPr>
        <p:sp>
          <p:nvSpPr>
            <p:cNvPr id="158" name="Shape"/>
            <p:cNvSpPr/>
            <p:nvPr/>
          </p:nvSpPr>
          <p:spPr>
            <a:xfrm>
              <a:off x="400492" y="987481"/>
              <a:ext cx="708993" cy="192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0" y="0"/>
                  </a:lnTo>
                  <a:lnTo>
                    <a:pt x="2766" y="21600"/>
                  </a:lnTo>
                  <a:lnTo>
                    <a:pt x="18280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99336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159" name="Shape"/>
            <p:cNvSpPr/>
            <p:nvPr/>
          </p:nvSpPr>
          <p:spPr>
            <a:xfrm>
              <a:off x="0" y="0"/>
              <a:ext cx="3674092" cy="987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956" y="0"/>
                  </a:moveTo>
                  <a:lnTo>
                    <a:pt x="4385" y="4236"/>
                  </a:lnTo>
                  <a:lnTo>
                    <a:pt x="0" y="21178"/>
                  </a:lnTo>
                  <a:lnTo>
                    <a:pt x="538" y="21600"/>
                  </a:lnTo>
                  <a:lnTo>
                    <a:pt x="8234" y="21600"/>
                  </a:lnTo>
                  <a:lnTo>
                    <a:pt x="8877" y="21178"/>
                  </a:lnTo>
                  <a:lnTo>
                    <a:pt x="9730" y="21178"/>
                  </a:lnTo>
                  <a:lnTo>
                    <a:pt x="10267" y="20756"/>
                  </a:lnTo>
                  <a:lnTo>
                    <a:pt x="10801" y="20756"/>
                  </a:lnTo>
                  <a:lnTo>
                    <a:pt x="11120" y="20334"/>
                  </a:lnTo>
                  <a:lnTo>
                    <a:pt x="11654" y="20334"/>
                  </a:lnTo>
                  <a:lnTo>
                    <a:pt x="12191" y="19911"/>
                  </a:lnTo>
                  <a:lnTo>
                    <a:pt x="12512" y="19911"/>
                  </a:lnTo>
                  <a:lnTo>
                    <a:pt x="13044" y="19490"/>
                  </a:lnTo>
                  <a:lnTo>
                    <a:pt x="13475" y="19053"/>
                  </a:lnTo>
                  <a:lnTo>
                    <a:pt x="13794" y="19053"/>
                  </a:lnTo>
                  <a:lnTo>
                    <a:pt x="14221" y="18631"/>
                  </a:lnTo>
                  <a:lnTo>
                    <a:pt x="14755" y="18209"/>
                  </a:lnTo>
                  <a:lnTo>
                    <a:pt x="14972" y="18209"/>
                  </a:lnTo>
                  <a:lnTo>
                    <a:pt x="15398" y="17787"/>
                  </a:lnTo>
                  <a:lnTo>
                    <a:pt x="15932" y="17364"/>
                  </a:lnTo>
                  <a:lnTo>
                    <a:pt x="16146" y="17364"/>
                  </a:lnTo>
                  <a:lnTo>
                    <a:pt x="17002" y="16521"/>
                  </a:lnTo>
                  <a:lnTo>
                    <a:pt x="17216" y="16098"/>
                  </a:lnTo>
                  <a:lnTo>
                    <a:pt x="17536" y="15676"/>
                  </a:lnTo>
                  <a:lnTo>
                    <a:pt x="17963" y="15254"/>
                  </a:lnTo>
                  <a:lnTo>
                    <a:pt x="18070" y="14818"/>
                  </a:lnTo>
                  <a:lnTo>
                    <a:pt x="18499" y="14395"/>
                  </a:lnTo>
                  <a:lnTo>
                    <a:pt x="18820" y="13974"/>
                  </a:lnTo>
                  <a:lnTo>
                    <a:pt x="18926" y="13551"/>
                  </a:lnTo>
                  <a:lnTo>
                    <a:pt x="19567" y="12707"/>
                  </a:lnTo>
                  <a:lnTo>
                    <a:pt x="19674" y="12285"/>
                  </a:lnTo>
                  <a:lnTo>
                    <a:pt x="19998" y="11863"/>
                  </a:lnTo>
                  <a:lnTo>
                    <a:pt x="20210" y="11019"/>
                  </a:lnTo>
                  <a:lnTo>
                    <a:pt x="20317" y="11019"/>
                  </a:lnTo>
                  <a:lnTo>
                    <a:pt x="20530" y="10160"/>
                  </a:lnTo>
                  <a:lnTo>
                    <a:pt x="20744" y="9739"/>
                  </a:lnTo>
                  <a:lnTo>
                    <a:pt x="20851" y="9316"/>
                  </a:lnTo>
                  <a:lnTo>
                    <a:pt x="20956" y="8895"/>
                  </a:lnTo>
                  <a:lnTo>
                    <a:pt x="21170" y="8471"/>
                  </a:lnTo>
                  <a:lnTo>
                    <a:pt x="21170" y="8047"/>
                  </a:lnTo>
                  <a:lnTo>
                    <a:pt x="21278" y="7205"/>
                  </a:lnTo>
                  <a:lnTo>
                    <a:pt x="21494" y="6345"/>
                  </a:lnTo>
                  <a:lnTo>
                    <a:pt x="21494" y="5926"/>
                  </a:lnTo>
                  <a:lnTo>
                    <a:pt x="21600" y="5078"/>
                  </a:lnTo>
                  <a:lnTo>
                    <a:pt x="21600" y="3393"/>
                  </a:lnTo>
                  <a:lnTo>
                    <a:pt x="21494" y="2969"/>
                  </a:lnTo>
                  <a:lnTo>
                    <a:pt x="21494" y="2109"/>
                  </a:lnTo>
                  <a:lnTo>
                    <a:pt x="21383" y="1691"/>
                  </a:lnTo>
                  <a:lnTo>
                    <a:pt x="21278" y="1267"/>
                  </a:lnTo>
                  <a:lnTo>
                    <a:pt x="21170" y="848"/>
                  </a:lnTo>
                  <a:lnTo>
                    <a:pt x="21170" y="424"/>
                  </a:lnTo>
                  <a:lnTo>
                    <a:pt x="20956" y="0"/>
                  </a:lnTo>
                  <a:close/>
                </a:path>
              </a:pathLst>
            </a:custGeom>
            <a:solidFill>
              <a:srgbClr val="993366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161" name="object 23"/>
          <p:cNvSpPr/>
          <p:nvPr/>
        </p:nvSpPr>
        <p:spPr>
          <a:xfrm>
            <a:off x="4040809" y="2945466"/>
            <a:ext cx="3674093" cy="10067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0956" y="0"/>
                </a:moveTo>
                <a:lnTo>
                  <a:pt x="21170" y="416"/>
                </a:lnTo>
                <a:lnTo>
                  <a:pt x="21170" y="832"/>
                </a:lnTo>
                <a:lnTo>
                  <a:pt x="21278" y="1242"/>
                </a:lnTo>
                <a:lnTo>
                  <a:pt x="21383" y="1658"/>
                </a:lnTo>
                <a:lnTo>
                  <a:pt x="21494" y="2069"/>
                </a:lnTo>
                <a:lnTo>
                  <a:pt x="21494" y="2912"/>
                </a:lnTo>
                <a:lnTo>
                  <a:pt x="21600" y="3328"/>
                </a:lnTo>
                <a:lnTo>
                  <a:pt x="21600" y="4981"/>
                </a:lnTo>
                <a:lnTo>
                  <a:pt x="21494" y="5813"/>
                </a:lnTo>
                <a:lnTo>
                  <a:pt x="21494" y="6223"/>
                </a:lnTo>
                <a:lnTo>
                  <a:pt x="21383" y="6656"/>
                </a:lnTo>
                <a:lnTo>
                  <a:pt x="21278" y="7067"/>
                </a:lnTo>
                <a:lnTo>
                  <a:pt x="21170" y="7893"/>
                </a:lnTo>
                <a:lnTo>
                  <a:pt x="21170" y="8309"/>
                </a:lnTo>
                <a:lnTo>
                  <a:pt x="20956" y="8725"/>
                </a:lnTo>
                <a:lnTo>
                  <a:pt x="20851" y="9138"/>
                </a:lnTo>
                <a:lnTo>
                  <a:pt x="20744" y="9552"/>
                </a:lnTo>
                <a:lnTo>
                  <a:pt x="20530" y="9966"/>
                </a:lnTo>
                <a:lnTo>
                  <a:pt x="20317" y="10808"/>
                </a:lnTo>
                <a:lnTo>
                  <a:pt x="20210" y="10808"/>
                </a:lnTo>
                <a:lnTo>
                  <a:pt x="19998" y="11636"/>
                </a:lnTo>
                <a:lnTo>
                  <a:pt x="19674" y="12050"/>
                </a:lnTo>
                <a:lnTo>
                  <a:pt x="19567" y="12464"/>
                </a:lnTo>
                <a:lnTo>
                  <a:pt x="19247" y="12878"/>
                </a:lnTo>
                <a:lnTo>
                  <a:pt x="18926" y="13292"/>
                </a:lnTo>
                <a:lnTo>
                  <a:pt x="18820" y="13706"/>
                </a:lnTo>
                <a:lnTo>
                  <a:pt x="18499" y="14120"/>
                </a:lnTo>
                <a:lnTo>
                  <a:pt x="18070" y="14534"/>
                </a:lnTo>
                <a:lnTo>
                  <a:pt x="17963" y="14962"/>
                </a:lnTo>
                <a:lnTo>
                  <a:pt x="17536" y="15376"/>
                </a:lnTo>
                <a:lnTo>
                  <a:pt x="17216" y="15790"/>
                </a:lnTo>
                <a:lnTo>
                  <a:pt x="17002" y="16204"/>
                </a:lnTo>
                <a:lnTo>
                  <a:pt x="16573" y="16618"/>
                </a:lnTo>
                <a:lnTo>
                  <a:pt x="16146" y="17032"/>
                </a:lnTo>
                <a:lnTo>
                  <a:pt x="15932" y="17032"/>
                </a:lnTo>
                <a:lnTo>
                  <a:pt x="15398" y="17446"/>
                </a:lnTo>
                <a:lnTo>
                  <a:pt x="14972" y="17860"/>
                </a:lnTo>
                <a:lnTo>
                  <a:pt x="14755" y="17860"/>
                </a:lnTo>
                <a:lnTo>
                  <a:pt x="14221" y="18274"/>
                </a:lnTo>
                <a:lnTo>
                  <a:pt x="13794" y="18688"/>
                </a:lnTo>
                <a:lnTo>
                  <a:pt x="13475" y="18688"/>
                </a:lnTo>
                <a:lnTo>
                  <a:pt x="13044" y="19116"/>
                </a:lnTo>
                <a:lnTo>
                  <a:pt x="12512" y="19530"/>
                </a:lnTo>
                <a:lnTo>
                  <a:pt x="12191" y="19530"/>
                </a:lnTo>
                <a:lnTo>
                  <a:pt x="11654" y="19944"/>
                </a:lnTo>
                <a:lnTo>
                  <a:pt x="11120" y="19944"/>
                </a:lnTo>
                <a:lnTo>
                  <a:pt x="10801" y="20358"/>
                </a:lnTo>
                <a:lnTo>
                  <a:pt x="10267" y="20358"/>
                </a:lnTo>
                <a:lnTo>
                  <a:pt x="9730" y="20772"/>
                </a:lnTo>
                <a:lnTo>
                  <a:pt x="8877" y="20772"/>
                </a:lnTo>
                <a:lnTo>
                  <a:pt x="8234" y="21186"/>
                </a:lnTo>
                <a:lnTo>
                  <a:pt x="6523" y="21186"/>
                </a:lnTo>
                <a:lnTo>
                  <a:pt x="5882" y="21600"/>
                </a:lnTo>
                <a:lnTo>
                  <a:pt x="2888" y="21600"/>
                </a:lnTo>
                <a:lnTo>
                  <a:pt x="2354" y="21186"/>
                </a:lnTo>
                <a:lnTo>
                  <a:pt x="538" y="21186"/>
                </a:lnTo>
                <a:lnTo>
                  <a:pt x="0" y="20772"/>
                </a:lnTo>
                <a:lnTo>
                  <a:pt x="4385" y="4154"/>
                </a:lnTo>
                <a:lnTo>
                  <a:pt x="20956" y="0"/>
                </a:lnTo>
                <a:close/>
              </a:path>
            </a:pathLst>
          </a:custGeom>
          <a:ln w="19274"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62" name="object 24"/>
          <p:cNvSpPr txBox="1"/>
          <p:nvPr>
            <p:ph type="title"/>
          </p:nvPr>
        </p:nvSpPr>
        <p:spPr>
          <a:xfrm>
            <a:off x="2710126" y="255491"/>
            <a:ext cx="3545841" cy="838837"/>
          </a:xfrm>
          <a:prstGeom prst="rect">
            <a:avLst/>
          </a:prstGeom>
        </p:spPr>
        <p:txBody>
          <a:bodyPr/>
          <a:lstStyle/>
          <a:p>
            <a:pPr marL="1254760" marR="5080" indent="-1242695">
              <a:lnSpc>
                <a:spcPct val="108800"/>
              </a:lnSpc>
              <a:spcBef>
                <a:spcPts val="100"/>
              </a:spcBef>
              <a:defRPr spc="-100" sz="2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Causes of neonatal</a:t>
            </a:r>
            <a:r>
              <a:rPr spc="-400"/>
              <a:t> </a:t>
            </a:r>
            <a:r>
              <a:t>death  (n=258)</a:t>
            </a:r>
          </a:p>
        </p:txBody>
      </p:sp>
      <p:sp>
        <p:nvSpPr>
          <p:cNvPr id="163" name="object 25"/>
          <p:cNvSpPr txBox="1"/>
          <p:nvPr/>
        </p:nvSpPr>
        <p:spPr>
          <a:xfrm>
            <a:off x="1055122" y="2126016"/>
            <a:ext cx="1198882" cy="7872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9050" algn="ctr">
              <a:spcBef>
                <a:spcPts val="400"/>
              </a:spcBef>
              <a:defRPr b="1" spc="-80" sz="1600">
                <a:latin typeface="Arial"/>
                <a:ea typeface="Arial"/>
                <a:cs typeface="Arial"/>
                <a:sym typeface="Arial"/>
              </a:defRPr>
            </a:pPr>
            <a:r>
              <a:t>Not</a:t>
            </a:r>
          </a:p>
          <a:p>
            <a:pPr marR="5080" indent="12700" algn="ctr">
              <a:lnSpc>
                <a:spcPts val="2200"/>
              </a:lnSpc>
              <a:spcBef>
                <a:spcPts val="100"/>
              </a:spcBef>
              <a:defRPr b="1" spc="75" sz="1600">
                <a:latin typeface="Arial"/>
                <a:ea typeface="Arial"/>
                <a:cs typeface="Arial"/>
                <a:sym typeface="Arial"/>
              </a:defRPr>
            </a:pPr>
            <a:r>
              <a:t>es</a:t>
            </a:r>
            <a:r>
              <a:rPr spc="20"/>
              <a:t>t</a:t>
            </a:r>
            <a:r>
              <a:rPr spc="-65"/>
              <a:t>a</a:t>
            </a:r>
            <a:r>
              <a:rPr spc="-15"/>
              <a:t>b</a:t>
            </a:r>
            <a:r>
              <a:rPr spc="-35"/>
              <a:t>li</a:t>
            </a:r>
            <a:r>
              <a:t>s</a:t>
            </a:r>
            <a:r>
              <a:rPr spc="-15"/>
              <a:t>h</a:t>
            </a:r>
            <a:r>
              <a:t>e</a:t>
            </a:r>
            <a:r>
              <a:rPr spc="-30"/>
              <a:t>d  </a:t>
            </a:r>
            <a:r>
              <a:rPr spc="-60"/>
              <a:t>14.7%</a:t>
            </a:r>
          </a:p>
        </p:txBody>
      </p:sp>
      <p:sp>
        <p:nvSpPr>
          <p:cNvPr id="164" name="object 26"/>
          <p:cNvSpPr txBox="1"/>
          <p:nvPr/>
        </p:nvSpPr>
        <p:spPr>
          <a:xfrm>
            <a:off x="3255767" y="1795800"/>
            <a:ext cx="699136" cy="4851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73025" marR="5080" indent="-60960">
              <a:lnSpc>
                <a:spcPct val="115599"/>
              </a:lnSpc>
              <a:defRPr b="1" spc="-140" sz="1600">
                <a:latin typeface="Arial"/>
                <a:ea typeface="Arial"/>
                <a:cs typeface="Arial"/>
                <a:sym typeface="Arial"/>
              </a:defRPr>
            </a:pPr>
            <a:r>
              <a:t>O</a:t>
            </a:r>
            <a:r>
              <a:rPr spc="20"/>
              <a:t>t</a:t>
            </a:r>
            <a:r>
              <a:rPr spc="-15"/>
              <a:t>h</a:t>
            </a:r>
            <a:r>
              <a:rPr spc="75"/>
              <a:t>e</a:t>
            </a:r>
            <a:r>
              <a:rPr spc="65"/>
              <a:t>r</a:t>
            </a:r>
            <a:r>
              <a:rPr spc="-30"/>
              <a:t>s  </a:t>
            </a:r>
            <a:r>
              <a:rPr spc="-60"/>
              <a:t>10.7%</a:t>
            </a:r>
          </a:p>
        </p:txBody>
      </p:sp>
      <p:sp>
        <p:nvSpPr>
          <p:cNvPr id="165" name="object 27"/>
          <p:cNvSpPr txBox="1"/>
          <p:nvPr/>
        </p:nvSpPr>
        <p:spPr>
          <a:xfrm>
            <a:off x="6620143" y="2028735"/>
            <a:ext cx="1423671" cy="4849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436244" marR="5080" indent="-424180">
              <a:lnSpc>
                <a:spcPct val="115500"/>
              </a:lnSpc>
              <a:defRPr b="1" spc="-40" sz="1600">
                <a:latin typeface="Arial"/>
                <a:ea typeface="Arial"/>
                <a:cs typeface="Arial"/>
                <a:sym typeface="Arial"/>
              </a:defRPr>
            </a:pPr>
            <a:r>
              <a:t>Birth </a:t>
            </a:r>
            <a:r>
              <a:rPr spc="-30"/>
              <a:t>asphyxia  </a:t>
            </a:r>
            <a:r>
              <a:rPr spc="-60"/>
              <a:t>20.9%</a:t>
            </a:r>
          </a:p>
        </p:txBody>
      </p:sp>
      <p:sp>
        <p:nvSpPr>
          <p:cNvPr id="166" name="object 28"/>
          <p:cNvSpPr txBox="1"/>
          <p:nvPr/>
        </p:nvSpPr>
        <p:spPr>
          <a:xfrm>
            <a:off x="6256059" y="4661957"/>
            <a:ext cx="890907" cy="4851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164464" marR="5080" indent="-152400">
              <a:lnSpc>
                <a:spcPct val="115599"/>
              </a:lnSpc>
              <a:defRPr b="1" spc="-35" sz="1600">
                <a:latin typeface="Arial"/>
                <a:ea typeface="Arial"/>
                <a:cs typeface="Arial"/>
                <a:sym typeface="Arial"/>
              </a:defRPr>
            </a:pPr>
            <a:r>
              <a:t>I</a:t>
            </a:r>
            <a:r>
              <a:rPr spc="-15"/>
              <a:t>n</a:t>
            </a:r>
            <a:r>
              <a:rPr spc="20"/>
              <a:t>f</a:t>
            </a:r>
            <a:r>
              <a:rPr spc="75"/>
              <a:t>e</a:t>
            </a:r>
            <a:r>
              <a:rPr spc="-65"/>
              <a:t>c</a:t>
            </a:r>
            <a:r>
              <a:rPr spc="20"/>
              <a:t>t</a:t>
            </a:r>
            <a:r>
              <a:t>i</a:t>
            </a:r>
            <a:r>
              <a:rPr spc="-15"/>
              <a:t>o</a:t>
            </a:r>
            <a:r>
              <a:rPr spc="-30"/>
              <a:t>n  </a:t>
            </a:r>
            <a:r>
              <a:rPr spc="-60"/>
              <a:t>33.2%</a:t>
            </a:r>
          </a:p>
        </p:txBody>
      </p:sp>
      <p:sp>
        <p:nvSpPr>
          <p:cNvPr id="167" name="object 29"/>
          <p:cNvSpPr txBox="1"/>
          <p:nvPr/>
        </p:nvSpPr>
        <p:spPr>
          <a:xfrm>
            <a:off x="1982420" y="4642681"/>
            <a:ext cx="1206501" cy="48473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27659" marR="5080" indent="-315594">
              <a:lnSpc>
                <a:spcPct val="115399"/>
              </a:lnSpc>
              <a:defRPr b="1" spc="-104" sz="1600">
                <a:latin typeface="Arial"/>
                <a:ea typeface="Arial"/>
                <a:cs typeface="Arial"/>
                <a:sym typeface="Arial"/>
              </a:defRPr>
            </a:pPr>
            <a:r>
              <a:t>P</a:t>
            </a:r>
            <a:r>
              <a:rPr spc="65"/>
              <a:t>r</a:t>
            </a:r>
            <a:r>
              <a:rPr spc="75"/>
              <a:t>e</a:t>
            </a:r>
            <a:r>
              <a:rPr spc="100"/>
              <a:t>m</a:t>
            </a:r>
            <a:r>
              <a:rPr spc="-65"/>
              <a:t>a</a:t>
            </a:r>
            <a:r>
              <a:rPr spc="20"/>
              <a:t>t</a:t>
            </a:r>
            <a:r>
              <a:rPr spc="-15"/>
              <a:t>u</a:t>
            </a:r>
            <a:r>
              <a:rPr spc="65"/>
              <a:t>r</a:t>
            </a:r>
            <a:r>
              <a:rPr spc="-35"/>
              <a:t>i</a:t>
            </a:r>
            <a:r>
              <a:rPr spc="20"/>
              <a:t>t</a:t>
            </a:r>
            <a:r>
              <a:rPr spc="-30"/>
              <a:t>y  </a:t>
            </a:r>
            <a:r>
              <a:rPr spc="-60"/>
              <a:t>15.2%</a:t>
            </a:r>
          </a:p>
        </p:txBody>
      </p:sp>
      <p:sp>
        <p:nvSpPr>
          <p:cNvPr id="168" name="object 30"/>
          <p:cNvSpPr txBox="1"/>
          <p:nvPr/>
        </p:nvSpPr>
        <p:spPr>
          <a:xfrm>
            <a:off x="618392" y="4042504"/>
            <a:ext cx="1363981" cy="7856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5080" indent="157479">
              <a:lnSpc>
                <a:spcPct val="115399"/>
              </a:lnSpc>
              <a:defRPr b="1" spc="-15" sz="1600">
                <a:latin typeface="Arial"/>
                <a:ea typeface="Arial"/>
                <a:cs typeface="Arial"/>
                <a:sym typeface="Arial"/>
              </a:defRPr>
            </a:pPr>
            <a:r>
              <a:t>Congenital  </a:t>
            </a:r>
            <a:r>
              <a:rPr spc="100"/>
              <a:t>m</a:t>
            </a:r>
            <a:r>
              <a:rPr spc="-65"/>
              <a:t>a</a:t>
            </a:r>
            <a:r>
              <a:rPr spc="-35"/>
              <a:t>l</a:t>
            </a:r>
            <a:r>
              <a:rPr spc="20"/>
              <a:t>f</a:t>
            </a:r>
            <a:r>
              <a:t>o</a:t>
            </a:r>
            <a:r>
              <a:rPr spc="65"/>
              <a:t>r</a:t>
            </a:r>
            <a:r>
              <a:rPr spc="100"/>
              <a:t>m</a:t>
            </a:r>
            <a:r>
              <a:rPr spc="-65"/>
              <a:t>a</a:t>
            </a:r>
            <a:r>
              <a:rPr spc="20"/>
              <a:t>t</a:t>
            </a:r>
            <a:r>
              <a:rPr spc="-35"/>
              <a:t>i</a:t>
            </a:r>
            <a:r>
              <a:t>o</a:t>
            </a:r>
            <a:r>
              <a:rPr spc="-45"/>
              <a:t>n</a:t>
            </a:r>
          </a:p>
          <a:p>
            <a:pPr indent="467359">
              <a:spcBef>
                <a:spcPts val="300"/>
              </a:spcBef>
              <a:defRPr b="1" spc="-55" sz="1600">
                <a:latin typeface="Arial"/>
                <a:ea typeface="Arial"/>
                <a:cs typeface="Arial"/>
                <a:sym typeface="Arial"/>
              </a:defRPr>
            </a:pPr>
            <a:r>
              <a:t>5.4%</a:t>
            </a:r>
          </a:p>
        </p:txBody>
      </p:sp>
      <p:sp>
        <p:nvSpPr>
          <p:cNvPr id="169" name="object 31"/>
          <p:cNvSpPr/>
          <p:nvPr/>
        </p:nvSpPr>
        <p:spPr>
          <a:xfrm>
            <a:off x="467161" y="109319"/>
            <a:ext cx="8038487" cy="5750228"/>
          </a:xfrm>
          <a:prstGeom prst="rect">
            <a:avLst/>
          </a:prstGeom>
          <a:ln w="18928">
            <a:solidFill>
              <a:srgbClr val="00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70" name="object 32"/>
          <p:cNvSpPr txBox="1"/>
          <p:nvPr/>
        </p:nvSpPr>
        <p:spPr>
          <a:xfrm>
            <a:off x="688340" y="6053912"/>
            <a:ext cx="5130801" cy="2091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 i="1" spc="-5" sz="1600"/>
            </a:pPr>
            <a:r>
              <a:t>Others: Hypothermia, </a:t>
            </a:r>
            <a:r>
              <a:rPr spc="-20"/>
              <a:t>RD, </a:t>
            </a:r>
            <a:r>
              <a:t>Jn, Pulm. </a:t>
            </a:r>
            <a:r>
              <a:rPr spc="-10"/>
              <a:t>Haemorrhage, Seizure</a:t>
            </a:r>
            <a:r>
              <a:rPr spc="165"/>
              <a:t> </a:t>
            </a:r>
            <a:r>
              <a:rPr spc="-10"/>
              <a:t>etc.</a:t>
            </a:r>
          </a:p>
        </p:txBody>
      </p:sp>
      <p:sp>
        <p:nvSpPr>
          <p:cNvPr id="171" name="object 33"/>
          <p:cNvSpPr txBox="1"/>
          <p:nvPr/>
        </p:nvSpPr>
        <p:spPr>
          <a:xfrm>
            <a:off x="7502142" y="5989623"/>
            <a:ext cx="1153796" cy="2487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sz="2000"/>
            </a:pPr>
            <a:r>
              <a:t>ICMR</a:t>
            </a:r>
            <a:r>
              <a:rPr spc="-85"/>
              <a:t> </a:t>
            </a:r>
            <a:r>
              <a:t>2006</a:t>
            </a:r>
          </a:p>
        </p:txBody>
      </p:sp>
      <p:sp>
        <p:nvSpPr>
          <p:cNvPr id="172" name="object 34"/>
          <p:cNvSpPr/>
          <p:nvPr/>
        </p:nvSpPr>
        <p:spPr>
          <a:xfrm>
            <a:off x="6325360" y="1849372"/>
            <a:ext cx="1981200" cy="91440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10800"/>
                </a:moveTo>
                <a:lnTo>
                  <a:pt x="91" y="9392"/>
                </a:lnTo>
                <a:lnTo>
                  <a:pt x="356" y="8039"/>
                </a:lnTo>
                <a:lnTo>
                  <a:pt x="784" y="6752"/>
                </a:lnTo>
                <a:lnTo>
                  <a:pt x="1364" y="5543"/>
                </a:lnTo>
                <a:lnTo>
                  <a:pt x="1707" y="4970"/>
                </a:lnTo>
                <a:lnTo>
                  <a:pt x="2084" y="4422"/>
                </a:lnTo>
                <a:lnTo>
                  <a:pt x="2493" y="3899"/>
                </a:lnTo>
                <a:lnTo>
                  <a:pt x="2932" y="3402"/>
                </a:lnTo>
                <a:lnTo>
                  <a:pt x="3401" y="2933"/>
                </a:lnTo>
                <a:lnTo>
                  <a:pt x="3898" y="2493"/>
                </a:lnTo>
                <a:lnTo>
                  <a:pt x="4422" y="2084"/>
                </a:lnTo>
                <a:lnTo>
                  <a:pt x="4970" y="1707"/>
                </a:lnTo>
                <a:lnTo>
                  <a:pt x="5542" y="1364"/>
                </a:lnTo>
                <a:lnTo>
                  <a:pt x="6137" y="1056"/>
                </a:lnTo>
                <a:lnTo>
                  <a:pt x="6752" y="784"/>
                </a:lnTo>
                <a:lnTo>
                  <a:pt x="7386" y="551"/>
                </a:lnTo>
                <a:lnTo>
                  <a:pt x="8039" y="356"/>
                </a:lnTo>
                <a:lnTo>
                  <a:pt x="8708" y="202"/>
                </a:lnTo>
                <a:lnTo>
                  <a:pt x="9392" y="91"/>
                </a:lnTo>
                <a:lnTo>
                  <a:pt x="10090" y="23"/>
                </a:lnTo>
                <a:lnTo>
                  <a:pt x="10800" y="0"/>
                </a:lnTo>
                <a:lnTo>
                  <a:pt x="11510" y="23"/>
                </a:lnTo>
                <a:lnTo>
                  <a:pt x="12208" y="91"/>
                </a:lnTo>
                <a:lnTo>
                  <a:pt x="12892" y="202"/>
                </a:lnTo>
                <a:lnTo>
                  <a:pt x="13561" y="356"/>
                </a:lnTo>
                <a:lnTo>
                  <a:pt x="14214" y="551"/>
                </a:lnTo>
                <a:lnTo>
                  <a:pt x="14848" y="784"/>
                </a:lnTo>
                <a:lnTo>
                  <a:pt x="15463" y="1056"/>
                </a:lnTo>
                <a:lnTo>
                  <a:pt x="16058" y="1364"/>
                </a:lnTo>
                <a:lnTo>
                  <a:pt x="16630" y="1707"/>
                </a:lnTo>
                <a:lnTo>
                  <a:pt x="17178" y="2084"/>
                </a:lnTo>
                <a:lnTo>
                  <a:pt x="17702" y="2493"/>
                </a:lnTo>
                <a:lnTo>
                  <a:pt x="18199" y="2933"/>
                </a:lnTo>
                <a:lnTo>
                  <a:pt x="18668" y="3402"/>
                </a:lnTo>
                <a:lnTo>
                  <a:pt x="19107" y="3899"/>
                </a:lnTo>
                <a:lnTo>
                  <a:pt x="19516" y="4422"/>
                </a:lnTo>
                <a:lnTo>
                  <a:pt x="19893" y="4970"/>
                </a:lnTo>
                <a:lnTo>
                  <a:pt x="20236" y="5543"/>
                </a:lnTo>
                <a:lnTo>
                  <a:pt x="20816" y="6752"/>
                </a:lnTo>
                <a:lnTo>
                  <a:pt x="21244" y="8039"/>
                </a:lnTo>
                <a:lnTo>
                  <a:pt x="21509" y="9392"/>
                </a:lnTo>
                <a:lnTo>
                  <a:pt x="21600" y="10800"/>
                </a:lnTo>
                <a:lnTo>
                  <a:pt x="21577" y="11510"/>
                </a:lnTo>
                <a:lnTo>
                  <a:pt x="21398" y="12892"/>
                </a:lnTo>
                <a:lnTo>
                  <a:pt x="21049" y="14213"/>
                </a:lnTo>
                <a:lnTo>
                  <a:pt x="20544" y="15463"/>
                </a:lnTo>
                <a:lnTo>
                  <a:pt x="19893" y="16630"/>
                </a:lnTo>
                <a:lnTo>
                  <a:pt x="19516" y="17178"/>
                </a:lnTo>
                <a:lnTo>
                  <a:pt x="19107" y="17701"/>
                </a:lnTo>
                <a:lnTo>
                  <a:pt x="18668" y="18198"/>
                </a:lnTo>
                <a:lnTo>
                  <a:pt x="18199" y="18667"/>
                </a:lnTo>
                <a:lnTo>
                  <a:pt x="17702" y="19107"/>
                </a:lnTo>
                <a:lnTo>
                  <a:pt x="17178" y="19516"/>
                </a:lnTo>
                <a:lnTo>
                  <a:pt x="16630" y="19893"/>
                </a:lnTo>
                <a:lnTo>
                  <a:pt x="16058" y="20236"/>
                </a:lnTo>
                <a:lnTo>
                  <a:pt x="15463" y="20544"/>
                </a:lnTo>
                <a:lnTo>
                  <a:pt x="14848" y="20816"/>
                </a:lnTo>
                <a:lnTo>
                  <a:pt x="14214" y="21049"/>
                </a:lnTo>
                <a:lnTo>
                  <a:pt x="13561" y="21244"/>
                </a:lnTo>
                <a:lnTo>
                  <a:pt x="12892" y="21397"/>
                </a:lnTo>
                <a:lnTo>
                  <a:pt x="12208" y="21509"/>
                </a:lnTo>
                <a:lnTo>
                  <a:pt x="11510" y="21577"/>
                </a:lnTo>
                <a:lnTo>
                  <a:pt x="10800" y="21600"/>
                </a:lnTo>
                <a:lnTo>
                  <a:pt x="10090" y="21577"/>
                </a:lnTo>
                <a:lnTo>
                  <a:pt x="9392" y="21509"/>
                </a:lnTo>
                <a:lnTo>
                  <a:pt x="8708" y="21397"/>
                </a:lnTo>
                <a:lnTo>
                  <a:pt x="8039" y="21244"/>
                </a:lnTo>
                <a:lnTo>
                  <a:pt x="7386" y="21049"/>
                </a:lnTo>
                <a:lnTo>
                  <a:pt x="6752" y="20816"/>
                </a:lnTo>
                <a:lnTo>
                  <a:pt x="6137" y="20544"/>
                </a:lnTo>
                <a:lnTo>
                  <a:pt x="5542" y="20236"/>
                </a:lnTo>
                <a:lnTo>
                  <a:pt x="4970" y="19893"/>
                </a:lnTo>
                <a:lnTo>
                  <a:pt x="4422" y="19516"/>
                </a:lnTo>
                <a:lnTo>
                  <a:pt x="3898" y="19107"/>
                </a:lnTo>
                <a:lnTo>
                  <a:pt x="3401" y="18667"/>
                </a:lnTo>
                <a:lnTo>
                  <a:pt x="2932" y="18198"/>
                </a:lnTo>
                <a:lnTo>
                  <a:pt x="2493" y="17701"/>
                </a:lnTo>
                <a:lnTo>
                  <a:pt x="2084" y="17178"/>
                </a:lnTo>
                <a:lnTo>
                  <a:pt x="1707" y="16630"/>
                </a:lnTo>
                <a:lnTo>
                  <a:pt x="1364" y="16057"/>
                </a:lnTo>
                <a:lnTo>
                  <a:pt x="784" y="14848"/>
                </a:lnTo>
                <a:lnTo>
                  <a:pt x="356" y="13561"/>
                </a:lnTo>
                <a:lnTo>
                  <a:pt x="91" y="12208"/>
                </a:lnTo>
                <a:lnTo>
                  <a:pt x="0" y="10800"/>
                </a:lnTo>
                <a:close/>
              </a:path>
            </a:pathLst>
          </a:custGeom>
          <a:ln w="38100">
            <a:solidFill>
              <a:srgbClr val="FF0000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173" name="object 3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object 2"/>
          <p:cNvSpPr/>
          <p:nvPr/>
        </p:nvSpPr>
        <p:spPr>
          <a:xfrm>
            <a:off x="2214203" y="673920"/>
            <a:ext cx="4788743" cy="47804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76" name="object 3"/>
          <p:cNvSpPr txBox="1"/>
          <p:nvPr>
            <p:ph type="title"/>
          </p:nvPr>
        </p:nvSpPr>
        <p:spPr>
          <a:xfrm>
            <a:off x="2172716" y="503936"/>
            <a:ext cx="4838066" cy="635001"/>
          </a:xfrm>
          <a:prstGeom prst="rect">
            <a:avLst/>
          </a:prstGeom>
        </p:spPr>
        <p:txBody>
          <a:bodyPr/>
          <a:lstStyle>
            <a:lvl1pPr indent="12700">
              <a:defRPr spc="-100"/>
            </a:lvl1pPr>
          </a:lstStyle>
          <a:p>
            <a:pPr/>
            <a:r>
              <a:t>Physiology of Asphyxia</a:t>
            </a:r>
          </a:p>
        </p:txBody>
      </p:sp>
      <p:sp>
        <p:nvSpPr>
          <p:cNvPr id="177" name="object 4"/>
          <p:cNvSpPr txBox="1"/>
          <p:nvPr/>
        </p:nvSpPr>
        <p:spPr>
          <a:xfrm>
            <a:off x="539291" y="1397761"/>
            <a:ext cx="7710807" cy="171309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5080" indent="12700">
              <a:lnSpc>
                <a:spcPct val="99800"/>
              </a:lnSpc>
              <a:spcBef>
                <a:spcPts val="100"/>
              </a:spcBef>
              <a:defRPr spc="-5" sz="2800"/>
            </a:pPr>
            <a:r>
              <a:t>When </a:t>
            </a:r>
            <a:r>
              <a:rPr spc="-10"/>
              <a:t>babies become </a:t>
            </a:r>
            <a:r>
              <a:rPr spc="-15"/>
              <a:t>asphyxiated </a:t>
            </a:r>
            <a:r>
              <a:rPr spc="-10"/>
              <a:t>(either </a:t>
            </a:r>
            <a:r>
              <a:rPr i="1">
                <a:latin typeface="Arial Narrow"/>
                <a:ea typeface="Arial Narrow"/>
                <a:cs typeface="Arial Narrow"/>
                <a:sym typeface="Arial Narrow"/>
              </a:rPr>
              <a:t>in </a:t>
            </a:r>
            <a:r>
              <a:rPr i="1" spc="-10">
                <a:latin typeface="Arial Narrow"/>
                <a:ea typeface="Arial Narrow"/>
                <a:cs typeface="Arial Narrow"/>
                <a:sym typeface="Arial Narrow"/>
              </a:rPr>
              <a:t>utero </a:t>
            </a:r>
            <a:r>
              <a:rPr spc="-10"/>
              <a:t>or  after delivery), they </a:t>
            </a:r>
            <a:r>
              <a:rPr spc="-20"/>
              <a:t>undergo </a:t>
            </a:r>
            <a:r>
              <a:t>a </a:t>
            </a:r>
            <a:r>
              <a:rPr spc="-10"/>
              <a:t>well defined sequence  </a:t>
            </a:r>
            <a:r>
              <a:t>of </a:t>
            </a:r>
            <a:r>
              <a:rPr spc="-15"/>
              <a:t>events, </a:t>
            </a:r>
            <a:r>
              <a:t>ie </a:t>
            </a:r>
            <a:r>
              <a:rPr spc="-10"/>
              <a:t>primary </a:t>
            </a:r>
            <a:r>
              <a:t>apnea </a:t>
            </a:r>
            <a:r>
              <a:rPr spc="-20"/>
              <a:t>followed </a:t>
            </a:r>
            <a:r>
              <a:rPr spc="-15"/>
              <a:t>by </a:t>
            </a:r>
            <a:r>
              <a:rPr spc="-10"/>
              <a:t>secondary  </a:t>
            </a:r>
            <a:r>
              <a:t>apnea.</a:t>
            </a:r>
          </a:p>
        </p:txBody>
      </p:sp>
      <p:sp>
        <p:nvSpPr>
          <p:cNvPr id="178" name="object 5"/>
          <p:cNvSpPr/>
          <p:nvPr/>
        </p:nvSpPr>
        <p:spPr>
          <a:xfrm>
            <a:off x="1580881" y="3429000"/>
            <a:ext cx="6107698" cy="2936838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79" name="object 7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object 2"/>
          <p:cNvSpPr/>
          <p:nvPr/>
        </p:nvSpPr>
        <p:spPr>
          <a:xfrm>
            <a:off x="2880255" y="481523"/>
            <a:ext cx="3428063" cy="515468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82" name="object 3"/>
          <p:cNvSpPr txBox="1"/>
          <p:nvPr>
            <p:ph type="title"/>
          </p:nvPr>
        </p:nvSpPr>
        <p:spPr>
          <a:xfrm>
            <a:off x="2833877" y="286256"/>
            <a:ext cx="3477260" cy="696596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pc="-100" sz="4400"/>
            </a:lvl1pPr>
          </a:lstStyle>
          <a:p>
            <a:pPr/>
            <a:r>
              <a:t>Primary Apnea</a:t>
            </a:r>
          </a:p>
        </p:txBody>
      </p:sp>
      <p:sp>
        <p:nvSpPr>
          <p:cNvPr id="183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84" name="object 4"/>
          <p:cNvSpPr txBox="1"/>
          <p:nvPr/>
        </p:nvSpPr>
        <p:spPr>
          <a:xfrm>
            <a:off x="535939" y="1316989"/>
            <a:ext cx="8015607" cy="45897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marR="388620" indent="-342900">
              <a:spcBef>
                <a:spcPts val="100"/>
              </a:spcBef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z="3000"/>
            </a:pPr>
            <a:r>
              <a:t>When an </a:t>
            </a:r>
            <a:r>
              <a:rPr spc="-20"/>
              <a:t>infant </a:t>
            </a:r>
            <a:r>
              <a:t>is </a:t>
            </a:r>
            <a:r>
              <a:rPr spc="-10"/>
              <a:t>deprived </a:t>
            </a:r>
            <a:r>
              <a:t>of </a:t>
            </a:r>
            <a:r>
              <a:rPr spc="-20"/>
              <a:t>oxygen, </a:t>
            </a:r>
            <a:r>
              <a:t>an initial  </a:t>
            </a:r>
            <a:r>
              <a:rPr spc="-15"/>
              <a:t>brief </a:t>
            </a:r>
            <a:r>
              <a:rPr spc="-5"/>
              <a:t>period of </a:t>
            </a:r>
            <a:r>
              <a:rPr spc="-15"/>
              <a:t>rapid </a:t>
            </a:r>
            <a:r>
              <a:rPr spc="-10"/>
              <a:t>breathing</a:t>
            </a:r>
            <a:r>
              <a:rPr spc="45"/>
              <a:t> </a:t>
            </a:r>
            <a:r>
              <a:rPr spc="-10"/>
              <a:t>occurs.</a:t>
            </a:r>
          </a:p>
          <a:p>
            <a:pPr>
              <a:buSzPct val="100000"/>
              <a:buFont typeface="Arial"/>
              <a:buChar char="•"/>
              <a:defRPr sz="43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marR="5080" indent="-342900">
              <a:lnSpc>
                <a:spcPct val="100200"/>
              </a:lnSpc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z="3000"/>
            </a:pPr>
            <a:r>
              <a:t>If the </a:t>
            </a:r>
            <a:r>
              <a:rPr spc="-10"/>
              <a:t>asphyxia </a:t>
            </a:r>
            <a:r>
              <a:rPr spc="-5"/>
              <a:t>continues, </a:t>
            </a:r>
            <a:r>
              <a:t>the </a:t>
            </a:r>
            <a:r>
              <a:rPr spc="-15"/>
              <a:t>respiratory  </a:t>
            </a:r>
            <a:r>
              <a:rPr spc="-10"/>
              <a:t>movements </a:t>
            </a:r>
            <a:r>
              <a:t>cease, the </a:t>
            </a:r>
            <a:r>
              <a:rPr spc="-5"/>
              <a:t>HR begins </a:t>
            </a:r>
            <a:r>
              <a:rPr spc="-10"/>
              <a:t>to </a:t>
            </a:r>
            <a:r>
              <a:rPr spc="-15"/>
              <a:t>fall, </a:t>
            </a:r>
            <a:r>
              <a:t>muscle  </a:t>
            </a:r>
            <a:r>
              <a:rPr spc="-10"/>
              <a:t>tone gradually </a:t>
            </a:r>
            <a:r>
              <a:rPr spc="-5"/>
              <a:t>diminishes, </a:t>
            </a:r>
            <a:r>
              <a:t>and the </a:t>
            </a:r>
            <a:r>
              <a:rPr spc="-20"/>
              <a:t>infant enters </a:t>
            </a:r>
            <a:r>
              <a:t>a  </a:t>
            </a:r>
            <a:r>
              <a:rPr spc="-5"/>
              <a:t>period of </a:t>
            </a:r>
            <a:r>
              <a:t>apnea known as </a:t>
            </a:r>
            <a:r>
              <a:rPr b="1" i="1">
                <a:solidFill>
                  <a:srgbClr val="001F5F"/>
                </a:solidFill>
                <a:latin typeface="Arial Narrow"/>
                <a:ea typeface="Arial Narrow"/>
                <a:cs typeface="Arial Narrow"/>
                <a:sym typeface="Arial Narrow"/>
              </a:rPr>
              <a:t>primary</a:t>
            </a:r>
            <a:r>
              <a:rPr b="1" i="1" spc="-30">
                <a:solidFill>
                  <a:srgbClr val="001F5F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b="1" i="1" spc="-5">
                <a:solidFill>
                  <a:srgbClr val="001F5F"/>
                </a:solidFill>
                <a:latin typeface="Arial Narrow"/>
                <a:ea typeface="Arial Narrow"/>
                <a:cs typeface="Arial Narrow"/>
                <a:sym typeface="Arial Narrow"/>
              </a:rPr>
              <a:t>apnea.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>
              <a:buSzPct val="100000"/>
              <a:buFont typeface="Arial"/>
              <a:buChar char="•"/>
              <a:defRPr sz="43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5" sz="3000"/>
            </a:pPr>
            <a:r>
              <a:t>The initial </a:t>
            </a:r>
            <a:r>
              <a:rPr spc="-20"/>
              <a:t>steps </a:t>
            </a:r>
            <a:r>
              <a:rPr spc="0"/>
              <a:t>will induce</a:t>
            </a:r>
            <a:r>
              <a:rPr spc="25"/>
              <a:t> </a:t>
            </a:r>
            <a:r>
              <a:rPr spc="-10"/>
              <a:t>breathing.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object 2"/>
          <p:cNvSpPr/>
          <p:nvPr/>
        </p:nvSpPr>
        <p:spPr>
          <a:xfrm>
            <a:off x="2745627" y="452939"/>
            <a:ext cx="3668738" cy="47804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87" name="object 3"/>
          <p:cNvSpPr txBox="1"/>
          <p:nvPr>
            <p:ph type="title"/>
          </p:nvPr>
        </p:nvSpPr>
        <p:spPr>
          <a:xfrm>
            <a:off x="2722626" y="283209"/>
            <a:ext cx="3701416" cy="635001"/>
          </a:xfrm>
          <a:prstGeom prst="rect">
            <a:avLst/>
          </a:prstGeom>
        </p:spPr>
        <p:txBody>
          <a:bodyPr/>
          <a:lstStyle/>
          <a:p>
            <a:pPr indent="12700">
              <a:defRPr spc="-100"/>
            </a:pPr>
            <a:r>
              <a:t>Secondary</a:t>
            </a:r>
            <a:r>
              <a:rPr spc="0"/>
              <a:t> </a:t>
            </a:r>
            <a:r>
              <a:t>Apnea</a:t>
            </a:r>
          </a:p>
        </p:txBody>
      </p:sp>
      <p:sp>
        <p:nvSpPr>
          <p:cNvPr id="188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89" name="object 4"/>
          <p:cNvSpPr txBox="1"/>
          <p:nvPr/>
        </p:nvSpPr>
        <p:spPr>
          <a:xfrm>
            <a:off x="535939" y="1326134"/>
            <a:ext cx="7955282" cy="468605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marR="551815" indent="-342900" algn="just">
              <a:lnSpc>
                <a:spcPct val="80000"/>
              </a:lnSpc>
              <a:spcBef>
                <a:spcPts val="800"/>
              </a:spcBef>
              <a:buSzPct val="100000"/>
              <a:buFont typeface="Arial"/>
              <a:buChar char="•"/>
              <a:tabLst>
                <a:tab pos="355600" algn="l"/>
              </a:tabLst>
              <a:defRPr sz="3000"/>
            </a:pPr>
            <a:r>
              <a:t>If the </a:t>
            </a:r>
            <a:r>
              <a:rPr spc="-10"/>
              <a:t>asphyxia </a:t>
            </a:r>
            <a:r>
              <a:rPr spc="-5"/>
              <a:t>continues, </a:t>
            </a:r>
            <a:r>
              <a:t>the </a:t>
            </a:r>
            <a:r>
              <a:rPr spc="-20"/>
              <a:t>infant </a:t>
            </a:r>
            <a:r>
              <a:rPr spc="-10"/>
              <a:t>develops  </a:t>
            </a:r>
            <a:r>
              <a:rPr spc="-5"/>
              <a:t>deep </a:t>
            </a:r>
            <a:r>
              <a:rPr spc="-10"/>
              <a:t>gasping respiration, </a:t>
            </a:r>
            <a:r>
              <a:t>the </a:t>
            </a:r>
            <a:r>
              <a:rPr spc="-5"/>
              <a:t>HR continues </a:t>
            </a:r>
            <a:r>
              <a:rPr spc="-15"/>
              <a:t>to  </a:t>
            </a:r>
            <a:r>
              <a:rPr spc="-10"/>
              <a:t>decrease, </a:t>
            </a:r>
            <a:r>
              <a:t>the BP </a:t>
            </a:r>
            <a:r>
              <a:rPr spc="-5"/>
              <a:t>begins </a:t>
            </a:r>
            <a:r>
              <a:rPr spc="-10"/>
              <a:t>to </a:t>
            </a:r>
            <a:r>
              <a:rPr spc="-15"/>
              <a:t>fall, </a:t>
            </a:r>
            <a:r>
              <a:t>and the </a:t>
            </a:r>
            <a:r>
              <a:rPr spc="-20"/>
              <a:t>infant  </a:t>
            </a:r>
            <a:r>
              <a:rPr spc="-10"/>
              <a:t>becomes </a:t>
            </a:r>
            <a:r>
              <a:rPr spc="-5"/>
              <a:t>nearly</a:t>
            </a:r>
            <a:r>
              <a:t> </a:t>
            </a:r>
            <a:r>
              <a:rPr spc="-5"/>
              <a:t>flaccid.</a:t>
            </a:r>
          </a:p>
          <a:p>
            <a:pPr>
              <a:buSzPct val="100000"/>
              <a:buFont typeface="Arial"/>
              <a:buChar char="•"/>
              <a:defRPr sz="37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marR="5080" indent="-342900">
              <a:lnSpc>
                <a:spcPct val="80000"/>
              </a:lnSpc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5" sz="3000"/>
            </a:pPr>
            <a:r>
              <a:t>The </a:t>
            </a:r>
            <a:r>
              <a:rPr spc="-15"/>
              <a:t>respirations </a:t>
            </a:r>
            <a:r>
              <a:rPr spc="-10"/>
              <a:t>become </a:t>
            </a:r>
            <a:r>
              <a:t>weak </a:t>
            </a:r>
            <a:r>
              <a:rPr spc="0"/>
              <a:t>and </a:t>
            </a:r>
            <a:r>
              <a:rPr spc="-20"/>
              <a:t>weaker </a:t>
            </a:r>
            <a:r>
              <a:rPr spc="-10"/>
              <a:t>until  </a:t>
            </a:r>
            <a:r>
              <a:rPr spc="0"/>
              <a:t>the </a:t>
            </a:r>
            <a:r>
              <a:rPr spc="-20"/>
              <a:t>infant </a:t>
            </a:r>
            <a:r>
              <a:rPr spc="-25"/>
              <a:t>takes </a:t>
            </a:r>
            <a:r>
              <a:rPr spc="0"/>
              <a:t>a </a:t>
            </a:r>
            <a:r>
              <a:rPr spc="-10"/>
              <a:t>last </a:t>
            </a:r>
            <a:r>
              <a:rPr spc="-15"/>
              <a:t>gasp </a:t>
            </a:r>
            <a:r>
              <a:rPr spc="0"/>
              <a:t>and </a:t>
            </a:r>
            <a:r>
              <a:rPr spc="-20"/>
              <a:t>enters </a:t>
            </a:r>
            <a:r>
              <a:rPr spc="0"/>
              <a:t>a </a:t>
            </a:r>
            <a:r>
              <a:t>period </a:t>
            </a:r>
            <a:r>
              <a:rPr spc="5"/>
              <a:t>of  </a:t>
            </a:r>
            <a:r>
              <a:rPr spc="0"/>
              <a:t>apnea </a:t>
            </a:r>
            <a:r>
              <a:t>called </a:t>
            </a:r>
            <a:r>
              <a:rPr b="1" i="1">
                <a:solidFill>
                  <a:srgbClr val="0033CC"/>
                </a:solidFill>
                <a:latin typeface="Arial Narrow"/>
                <a:ea typeface="Arial Narrow"/>
                <a:cs typeface="Arial Narrow"/>
                <a:sym typeface="Arial Narrow"/>
              </a:rPr>
              <a:t>secondary</a:t>
            </a:r>
            <a:r>
              <a:rPr b="1" i="1" spc="-70">
                <a:solidFill>
                  <a:srgbClr val="0033CC"/>
                </a:solidFill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b="1" i="1">
                <a:solidFill>
                  <a:srgbClr val="0033CC"/>
                </a:solidFill>
                <a:latin typeface="Arial Narrow"/>
                <a:ea typeface="Arial Narrow"/>
                <a:cs typeface="Arial Narrow"/>
                <a:sym typeface="Arial Narrow"/>
              </a:rPr>
              <a:t>apnea.</a:t>
            </a:r>
            <a:endParaRPr>
              <a:latin typeface="Arial Narrow"/>
              <a:ea typeface="Arial Narrow"/>
              <a:cs typeface="Arial Narrow"/>
              <a:sym typeface="Arial Narrow"/>
            </a:endParaRPr>
          </a:p>
          <a:p>
            <a:pPr>
              <a:buSzPct val="100000"/>
              <a:buFont typeface="Arial"/>
              <a:buChar char="•"/>
              <a:defRPr sz="37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marR="807719" indent="-342900">
              <a:lnSpc>
                <a:spcPts val="2800"/>
              </a:lnSpc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5" sz="3000"/>
            </a:pPr>
            <a:r>
              <a:t>During secondary </a:t>
            </a:r>
            <a:r>
              <a:rPr spc="0"/>
              <a:t>apnea the </a:t>
            </a:r>
            <a:r>
              <a:rPr spc="-20"/>
              <a:t>infant </a:t>
            </a:r>
            <a:r>
              <a:t>does not  respond </a:t>
            </a:r>
            <a:r>
              <a:rPr spc="-10"/>
              <a:t>to </a:t>
            </a:r>
            <a:r>
              <a:rPr spc="0"/>
              <a:t>initial</a:t>
            </a:r>
            <a:r>
              <a:rPr spc="10"/>
              <a:t> </a:t>
            </a:r>
            <a:r>
              <a:rPr spc="-15"/>
              <a:t>steps.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object 2"/>
          <p:cNvSpPr/>
          <p:nvPr/>
        </p:nvSpPr>
        <p:spPr>
          <a:xfrm>
            <a:off x="3175652" y="563419"/>
            <a:ext cx="2854772" cy="429555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92" name="object 3"/>
          <p:cNvSpPr txBox="1"/>
          <p:nvPr>
            <p:ph type="title"/>
          </p:nvPr>
        </p:nvSpPr>
        <p:spPr>
          <a:xfrm>
            <a:off x="3129533" y="377696"/>
            <a:ext cx="2884171" cy="696597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 sz="4400"/>
            </a:pPr>
            <a:r>
              <a:t>Effects </a:t>
            </a:r>
            <a:r>
              <a:rPr spc="0"/>
              <a:t>of</a:t>
            </a:r>
            <a:r>
              <a:t> </a:t>
            </a:r>
            <a:r>
              <a:rPr spc="-200"/>
              <a:t>PA</a:t>
            </a:r>
          </a:p>
        </p:txBody>
      </p:sp>
      <p:sp>
        <p:nvSpPr>
          <p:cNvPr id="193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94" name="object 4"/>
          <p:cNvSpPr txBox="1"/>
          <p:nvPr/>
        </p:nvSpPr>
        <p:spPr>
          <a:xfrm>
            <a:off x="535939" y="1316988"/>
            <a:ext cx="7967982" cy="45374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marR="5080" indent="-342900">
              <a:lnSpc>
                <a:spcPct val="90000"/>
              </a:lnSpc>
              <a:spcBef>
                <a:spcPts val="400"/>
              </a:spcBef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5" sz="3000"/>
            </a:pPr>
            <a:r>
              <a:t>Hypoxic </a:t>
            </a:r>
            <a:r>
              <a:rPr spc="-5"/>
              <a:t>damage </a:t>
            </a:r>
            <a:r>
              <a:rPr spc="-10"/>
              <a:t>to most </a:t>
            </a:r>
            <a:r>
              <a:rPr spc="-5"/>
              <a:t>of </a:t>
            </a:r>
            <a:r>
              <a:rPr spc="0"/>
              <a:t>the </a:t>
            </a:r>
            <a:r>
              <a:t>infant's </a:t>
            </a:r>
            <a:r>
              <a:rPr spc="-20"/>
              <a:t>organs  </a:t>
            </a:r>
            <a:r>
              <a:rPr spc="-5"/>
              <a:t>(heart, </a:t>
            </a:r>
            <a:r>
              <a:rPr spc="0"/>
              <a:t>lungs, </a:t>
            </a:r>
            <a:r>
              <a:rPr spc="-50"/>
              <a:t>liver, </a:t>
            </a:r>
            <a:r>
              <a:rPr spc="0"/>
              <a:t>gut, </a:t>
            </a:r>
            <a:r>
              <a:rPr spc="-10"/>
              <a:t>kidneys), </a:t>
            </a:r>
            <a:r>
              <a:rPr spc="-5"/>
              <a:t>but </a:t>
            </a:r>
            <a:r>
              <a:rPr b="1">
                <a:solidFill>
                  <a:srgbClr val="001F5F"/>
                </a:solidFill>
              </a:rPr>
              <a:t>brain  </a:t>
            </a:r>
            <a:r>
              <a:rPr b="1" spc="-10">
                <a:solidFill>
                  <a:srgbClr val="001F5F"/>
                </a:solidFill>
              </a:rPr>
              <a:t>damage </a:t>
            </a:r>
            <a:r>
              <a:rPr spc="0"/>
              <a:t>is </a:t>
            </a:r>
            <a:r>
              <a:rPr spc="-5"/>
              <a:t>of </a:t>
            </a:r>
            <a:r>
              <a:rPr spc="-10"/>
              <a:t>most concern </a:t>
            </a:r>
            <a:r>
              <a:rPr spc="0"/>
              <a:t>and </a:t>
            </a:r>
            <a:r>
              <a:rPr spc="-10"/>
              <a:t>perhaps </a:t>
            </a:r>
            <a:r>
              <a:rPr spc="0"/>
              <a:t>the </a:t>
            </a:r>
            <a:r>
              <a:rPr spc="-10"/>
              <a:t>least  </a:t>
            </a:r>
            <a:r>
              <a:rPr spc="-20"/>
              <a:t>likely </a:t>
            </a:r>
            <a:r>
              <a:rPr spc="-10"/>
              <a:t>to</a:t>
            </a:r>
            <a:r>
              <a:rPr spc="10"/>
              <a:t> </a:t>
            </a:r>
            <a:r>
              <a:rPr spc="-5"/>
              <a:t>heal.</a:t>
            </a:r>
          </a:p>
          <a:p>
            <a:pPr>
              <a:buSzPct val="100000"/>
              <a:buFont typeface="Arial"/>
              <a:buChar char="•"/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marR="55243" indent="-342900">
              <a:lnSpc>
                <a:spcPct val="90000"/>
              </a:lnSpc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z="3000"/>
            </a:pPr>
            <a:r>
              <a:t>In </a:t>
            </a:r>
            <a:r>
              <a:rPr spc="-10"/>
              <a:t>more pronounced </a:t>
            </a:r>
            <a:r>
              <a:rPr spc="-5"/>
              <a:t>cases, </a:t>
            </a:r>
            <a:r>
              <a:t>an </a:t>
            </a:r>
            <a:r>
              <a:rPr spc="-20"/>
              <a:t>infant </a:t>
            </a:r>
            <a:r>
              <a:t>will </a:t>
            </a:r>
            <a:r>
              <a:rPr spc="-5"/>
              <a:t>survive,  but </a:t>
            </a:r>
            <a:r>
              <a:t>with </a:t>
            </a:r>
            <a:r>
              <a:rPr spc="-5"/>
              <a:t>damage </a:t>
            </a:r>
            <a:r>
              <a:rPr spc="-15"/>
              <a:t>to </a:t>
            </a:r>
            <a:r>
              <a:t>the </a:t>
            </a:r>
            <a:r>
              <a:rPr spc="-15"/>
              <a:t>brain manifested </a:t>
            </a:r>
            <a:r>
              <a:t>as  either </a:t>
            </a:r>
            <a:r>
              <a:rPr spc="-10"/>
              <a:t>mental </a:t>
            </a:r>
            <a:r>
              <a:rPr spc="-5"/>
              <a:t>or </a:t>
            </a:r>
            <a:r>
              <a:rPr spc="-20"/>
              <a:t>physical </a:t>
            </a:r>
            <a:r>
              <a:rPr spc="-25"/>
              <a:t>disability, </a:t>
            </a:r>
            <a:r>
              <a:rPr spc="-5"/>
              <a:t>such </a:t>
            </a:r>
            <a:r>
              <a:t>as  </a:t>
            </a:r>
            <a:r>
              <a:rPr spc="-10"/>
              <a:t>developmental </a:t>
            </a:r>
            <a:r>
              <a:rPr spc="-20"/>
              <a:t>delay </a:t>
            </a:r>
            <a:r>
              <a:rPr spc="-5"/>
              <a:t>or </a:t>
            </a:r>
            <a:r>
              <a:rPr spc="-10"/>
              <a:t>intellectual </a:t>
            </a:r>
            <a:r>
              <a:rPr spc="-25"/>
              <a:t>disability, </a:t>
            </a:r>
            <a:r>
              <a:rPr spc="-5"/>
              <a:t>or  </a:t>
            </a:r>
            <a:r>
              <a:rPr spc="-15"/>
              <a:t>physical, </a:t>
            </a:r>
            <a:r>
              <a:rPr spc="-5"/>
              <a:t>such </a:t>
            </a:r>
            <a:r>
              <a:t>as</a:t>
            </a:r>
            <a:r>
              <a:rPr spc="10"/>
              <a:t> </a:t>
            </a:r>
            <a:r>
              <a:rPr spc="-5"/>
              <a:t>spasticity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object 2"/>
          <p:cNvSpPr/>
          <p:nvPr/>
        </p:nvSpPr>
        <p:spPr>
          <a:xfrm>
            <a:off x="3044283" y="510078"/>
            <a:ext cx="1521330" cy="439102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97" name="object 3"/>
          <p:cNvSpPr txBox="1"/>
          <p:nvPr>
            <p:ph type="title"/>
          </p:nvPr>
        </p:nvSpPr>
        <p:spPr>
          <a:xfrm>
            <a:off x="2998470" y="324052"/>
            <a:ext cx="3149601" cy="697232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 sz="4400"/>
            </a:pPr>
            <a:r>
              <a:t>Effects </a:t>
            </a:r>
            <a:r>
              <a:rPr sz="2400"/>
              <a:t>(continued)</a:t>
            </a:r>
          </a:p>
        </p:txBody>
      </p:sp>
      <p:sp>
        <p:nvSpPr>
          <p:cNvPr id="198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99" name="object 4"/>
          <p:cNvSpPr txBox="1"/>
          <p:nvPr/>
        </p:nvSpPr>
        <p:spPr>
          <a:xfrm>
            <a:off x="1755394" y="1176955"/>
            <a:ext cx="4227196" cy="439360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indent="-342900">
              <a:spcBef>
                <a:spcPts val="800"/>
              </a:spcBef>
              <a:buSzPct val="100000"/>
              <a:buChar char="•"/>
              <a:tabLst>
                <a:tab pos="342900" algn="l"/>
                <a:tab pos="355600" algn="l"/>
              </a:tabLst>
              <a:defRPr spc="-5" sz="3200">
                <a:latin typeface="Arial"/>
                <a:ea typeface="Arial"/>
                <a:cs typeface="Arial"/>
                <a:sym typeface="Arial"/>
              </a:defRPr>
            </a:pPr>
            <a:r>
              <a:t>Mental Disability:</a:t>
            </a:r>
          </a:p>
          <a:p>
            <a:pPr lvl="1" marL="756284" indent="-287020">
              <a:spcBef>
                <a:spcPts val="600"/>
              </a:spcBef>
              <a:buSzPct val="100000"/>
              <a:buChar char="–"/>
              <a:tabLst>
                <a:tab pos="749300" algn="l"/>
              </a:tabLst>
              <a:defRPr sz="280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Developmental</a:t>
            </a:r>
            <a:r>
              <a:rPr spc="-55"/>
              <a:t> </a:t>
            </a:r>
            <a:r>
              <a:rPr spc="-35"/>
              <a:t>Delay,</a:t>
            </a:r>
          </a:p>
          <a:p>
            <a:pPr lvl="1" marL="756284" indent="-287020">
              <a:spcBef>
                <a:spcPts val="600"/>
              </a:spcBef>
              <a:buSzPct val="100000"/>
              <a:buChar char="–"/>
              <a:tabLst>
                <a:tab pos="749300" algn="l"/>
              </a:tabLst>
              <a:defRPr sz="280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Intellectual</a:t>
            </a:r>
            <a:r>
              <a:rPr spc="-40"/>
              <a:t> </a:t>
            </a:r>
            <a:r>
              <a:rPr spc="-20"/>
              <a:t>Disability.</a:t>
            </a:r>
          </a:p>
          <a:p>
            <a:pPr lvl="1">
              <a:buClr>
                <a:srgbClr val="0000CC"/>
              </a:buClr>
              <a:buSzPct val="100000"/>
              <a:buFont typeface="Arial"/>
              <a:buChar char="–"/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Char char="•"/>
              <a:tabLst>
                <a:tab pos="342900" algn="l"/>
                <a:tab pos="355600" algn="l"/>
              </a:tabLst>
              <a:defRPr sz="3200">
                <a:latin typeface="Arial"/>
                <a:ea typeface="Arial"/>
                <a:cs typeface="Arial"/>
                <a:sym typeface="Arial"/>
              </a:defRPr>
            </a:pPr>
            <a:r>
              <a:t>Physical</a:t>
            </a:r>
            <a:r>
              <a:rPr spc="-30"/>
              <a:t> </a:t>
            </a:r>
            <a:r>
              <a:rPr spc="-5"/>
              <a:t>Disability:</a:t>
            </a:r>
          </a:p>
          <a:p>
            <a:pPr lvl="1" marL="756284" indent="-287020">
              <a:spcBef>
                <a:spcPts val="600"/>
              </a:spcBef>
              <a:buSzPct val="100000"/>
              <a:buChar char="–"/>
              <a:tabLst>
                <a:tab pos="749300" algn="l"/>
              </a:tabLst>
              <a:defRPr spc="-20" sz="280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Spasticity,</a:t>
            </a:r>
          </a:p>
          <a:p>
            <a:pPr lvl="1" marL="756284" indent="-287020">
              <a:spcBef>
                <a:spcPts val="600"/>
              </a:spcBef>
              <a:buSzPct val="100000"/>
              <a:buChar char="–"/>
              <a:tabLst>
                <a:tab pos="749300" algn="l"/>
              </a:tabLst>
              <a:defRPr spc="-5" sz="280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Motor</a:t>
            </a:r>
            <a:r>
              <a:rPr spc="-10"/>
              <a:t> </a:t>
            </a:r>
            <a:r>
              <a:t>Deficit.</a:t>
            </a:r>
          </a:p>
          <a:p>
            <a:pPr lvl="1">
              <a:buClr>
                <a:srgbClr val="0000CC"/>
              </a:buClr>
              <a:buSzPct val="100000"/>
              <a:buFont typeface="Arial"/>
              <a:buChar char="–"/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Char char="•"/>
              <a:tabLst>
                <a:tab pos="342900" algn="l"/>
                <a:tab pos="355600" algn="l"/>
              </a:tabLst>
              <a:defRPr spc="-5" sz="3200">
                <a:latin typeface="Arial"/>
                <a:ea typeface="Arial"/>
                <a:cs typeface="Arial"/>
                <a:sym typeface="Arial"/>
              </a:defRPr>
            </a:pPr>
            <a:r>
              <a:t>Cerebral</a:t>
            </a:r>
            <a:r>
              <a:rPr spc="-30"/>
              <a:t> </a:t>
            </a:r>
            <a:r>
              <a:rPr spc="-40"/>
              <a:t>Palsy.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object 2"/>
          <p:cNvSpPr/>
          <p:nvPr/>
        </p:nvSpPr>
        <p:spPr>
          <a:xfrm>
            <a:off x="3150946" y="548178"/>
            <a:ext cx="2877158" cy="429556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02" name="object 3"/>
          <p:cNvSpPr txBox="1"/>
          <p:nvPr>
            <p:ph type="title"/>
          </p:nvPr>
        </p:nvSpPr>
        <p:spPr>
          <a:xfrm>
            <a:off x="3123438" y="362152"/>
            <a:ext cx="2898776" cy="697232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 sz="4400"/>
            </a:pPr>
            <a:r>
              <a:t>What to </a:t>
            </a:r>
            <a:r>
              <a:rPr spc="0"/>
              <a:t>do?</a:t>
            </a:r>
          </a:p>
        </p:txBody>
      </p:sp>
      <p:sp>
        <p:nvSpPr>
          <p:cNvPr id="203" name="object 4"/>
          <p:cNvSpPr/>
          <p:nvPr/>
        </p:nvSpPr>
        <p:spPr>
          <a:xfrm>
            <a:off x="6854190" y="4182617"/>
            <a:ext cx="1" cy="517525"/>
          </a:xfrm>
          <a:prstGeom prst="line">
            <a:avLst/>
          </a:prstGeom>
          <a:ln w="25908">
            <a:solidFill>
              <a:srgbClr val="4674AB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04" name="object 5"/>
          <p:cNvSpPr/>
          <p:nvPr/>
        </p:nvSpPr>
        <p:spPr>
          <a:xfrm>
            <a:off x="4906517" y="2535172"/>
            <a:ext cx="1948055" cy="5175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14720"/>
                </a:lnTo>
                <a:lnTo>
                  <a:pt x="21600" y="14720"/>
                </a:lnTo>
                <a:lnTo>
                  <a:pt x="21600" y="21600"/>
                </a:lnTo>
              </a:path>
            </a:pathLst>
          </a:custGeom>
          <a:ln w="25908">
            <a:solidFill>
              <a:srgbClr val="3C6695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05" name="object 6"/>
          <p:cNvSpPr/>
          <p:nvPr/>
        </p:nvSpPr>
        <p:spPr>
          <a:xfrm>
            <a:off x="2958845" y="4182617"/>
            <a:ext cx="1" cy="517525"/>
          </a:xfrm>
          <a:prstGeom prst="line">
            <a:avLst/>
          </a:prstGeom>
          <a:ln w="25908">
            <a:solidFill>
              <a:srgbClr val="4674AB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06" name="object 7"/>
          <p:cNvSpPr/>
          <p:nvPr/>
        </p:nvSpPr>
        <p:spPr>
          <a:xfrm>
            <a:off x="2958844" y="2535172"/>
            <a:ext cx="1948055" cy="5175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21600" y="14720"/>
                </a:lnTo>
                <a:lnTo>
                  <a:pt x="0" y="14720"/>
                </a:lnTo>
                <a:lnTo>
                  <a:pt x="0" y="21600"/>
                </a:lnTo>
              </a:path>
            </a:pathLst>
          </a:custGeom>
          <a:ln w="25908">
            <a:solidFill>
              <a:srgbClr val="3C6695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07" name="object 8"/>
          <p:cNvSpPr/>
          <p:nvPr/>
        </p:nvSpPr>
        <p:spPr>
          <a:xfrm>
            <a:off x="1532382" y="1405888"/>
            <a:ext cx="6748272" cy="1129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239" y="0"/>
                </a:moveTo>
                <a:lnTo>
                  <a:pt x="361" y="0"/>
                </a:lnTo>
                <a:lnTo>
                  <a:pt x="221" y="170"/>
                </a:lnTo>
                <a:lnTo>
                  <a:pt x="106" y="632"/>
                </a:lnTo>
                <a:lnTo>
                  <a:pt x="28" y="1319"/>
                </a:lnTo>
                <a:lnTo>
                  <a:pt x="0" y="2159"/>
                </a:lnTo>
                <a:lnTo>
                  <a:pt x="0" y="19440"/>
                </a:lnTo>
                <a:lnTo>
                  <a:pt x="28" y="20281"/>
                </a:lnTo>
                <a:lnTo>
                  <a:pt x="106" y="20968"/>
                </a:lnTo>
                <a:lnTo>
                  <a:pt x="221" y="21430"/>
                </a:lnTo>
                <a:lnTo>
                  <a:pt x="361" y="21600"/>
                </a:lnTo>
                <a:lnTo>
                  <a:pt x="21239" y="21600"/>
                </a:lnTo>
                <a:lnTo>
                  <a:pt x="21379" y="21430"/>
                </a:lnTo>
                <a:lnTo>
                  <a:pt x="21494" y="20968"/>
                </a:lnTo>
                <a:lnTo>
                  <a:pt x="21572" y="20281"/>
                </a:lnTo>
                <a:lnTo>
                  <a:pt x="21600" y="19440"/>
                </a:lnTo>
                <a:lnTo>
                  <a:pt x="21600" y="2159"/>
                </a:lnTo>
                <a:lnTo>
                  <a:pt x="21572" y="1319"/>
                </a:lnTo>
                <a:lnTo>
                  <a:pt x="21494" y="632"/>
                </a:lnTo>
                <a:lnTo>
                  <a:pt x="21379" y="170"/>
                </a:lnTo>
                <a:lnTo>
                  <a:pt x="21239" y="0"/>
                </a:lnTo>
                <a:close/>
              </a:path>
            </a:pathLst>
          </a:custGeom>
          <a:solidFill>
            <a:srgbClr val="4F81BC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08" name="object 9"/>
          <p:cNvSpPr/>
          <p:nvPr/>
        </p:nvSpPr>
        <p:spPr>
          <a:xfrm>
            <a:off x="1532382" y="1405888"/>
            <a:ext cx="6748272" cy="1129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59"/>
                </a:moveTo>
                <a:lnTo>
                  <a:pt x="28" y="1319"/>
                </a:lnTo>
                <a:lnTo>
                  <a:pt x="106" y="632"/>
                </a:lnTo>
                <a:lnTo>
                  <a:pt x="221" y="170"/>
                </a:lnTo>
                <a:lnTo>
                  <a:pt x="361" y="0"/>
                </a:lnTo>
                <a:lnTo>
                  <a:pt x="21239" y="0"/>
                </a:lnTo>
                <a:lnTo>
                  <a:pt x="21379" y="170"/>
                </a:lnTo>
                <a:lnTo>
                  <a:pt x="21494" y="632"/>
                </a:lnTo>
                <a:lnTo>
                  <a:pt x="21572" y="1319"/>
                </a:lnTo>
                <a:lnTo>
                  <a:pt x="21600" y="2159"/>
                </a:lnTo>
                <a:lnTo>
                  <a:pt x="21600" y="19440"/>
                </a:lnTo>
                <a:lnTo>
                  <a:pt x="21572" y="20281"/>
                </a:lnTo>
                <a:lnTo>
                  <a:pt x="21494" y="20968"/>
                </a:lnTo>
                <a:lnTo>
                  <a:pt x="21379" y="21430"/>
                </a:lnTo>
                <a:lnTo>
                  <a:pt x="21239" y="21600"/>
                </a:lnTo>
                <a:lnTo>
                  <a:pt x="361" y="21600"/>
                </a:lnTo>
                <a:lnTo>
                  <a:pt x="221" y="21430"/>
                </a:lnTo>
                <a:lnTo>
                  <a:pt x="106" y="20968"/>
                </a:lnTo>
                <a:lnTo>
                  <a:pt x="28" y="20281"/>
                </a:lnTo>
                <a:lnTo>
                  <a:pt x="0" y="19440"/>
                </a:lnTo>
                <a:lnTo>
                  <a:pt x="0" y="2159"/>
                </a:lnTo>
                <a:close/>
              </a:path>
            </a:pathLst>
          </a:custGeom>
          <a:ln w="25907">
            <a:solidFill>
              <a:srgbClr val="FFFFFF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09" name="object 10"/>
          <p:cNvSpPr/>
          <p:nvPr/>
        </p:nvSpPr>
        <p:spPr>
          <a:xfrm>
            <a:off x="1728977" y="1593341"/>
            <a:ext cx="6749796" cy="11292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239" y="0"/>
                </a:moveTo>
                <a:lnTo>
                  <a:pt x="361" y="0"/>
                </a:lnTo>
                <a:lnTo>
                  <a:pt x="221" y="170"/>
                </a:lnTo>
                <a:lnTo>
                  <a:pt x="106" y="632"/>
                </a:lnTo>
                <a:lnTo>
                  <a:pt x="28" y="1319"/>
                </a:lnTo>
                <a:lnTo>
                  <a:pt x="0" y="2160"/>
                </a:lnTo>
                <a:lnTo>
                  <a:pt x="0" y="19440"/>
                </a:lnTo>
                <a:lnTo>
                  <a:pt x="28" y="20281"/>
                </a:lnTo>
                <a:lnTo>
                  <a:pt x="106" y="20968"/>
                </a:lnTo>
                <a:lnTo>
                  <a:pt x="221" y="21430"/>
                </a:lnTo>
                <a:lnTo>
                  <a:pt x="361" y="21600"/>
                </a:lnTo>
                <a:lnTo>
                  <a:pt x="21239" y="21600"/>
                </a:lnTo>
                <a:lnTo>
                  <a:pt x="21379" y="21430"/>
                </a:lnTo>
                <a:lnTo>
                  <a:pt x="21494" y="20968"/>
                </a:lnTo>
                <a:lnTo>
                  <a:pt x="21572" y="20281"/>
                </a:lnTo>
                <a:lnTo>
                  <a:pt x="21600" y="19440"/>
                </a:lnTo>
                <a:lnTo>
                  <a:pt x="21600" y="2160"/>
                </a:lnTo>
                <a:lnTo>
                  <a:pt x="21572" y="1319"/>
                </a:lnTo>
                <a:lnTo>
                  <a:pt x="21494" y="632"/>
                </a:lnTo>
                <a:lnTo>
                  <a:pt x="21379" y="170"/>
                </a:lnTo>
                <a:lnTo>
                  <a:pt x="21239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10" name="object 11"/>
          <p:cNvSpPr/>
          <p:nvPr/>
        </p:nvSpPr>
        <p:spPr>
          <a:xfrm>
            <a:off x="1728977" y="1593341"/>
            <a:ext cx="6749796" cy="11292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"/>
                </a:moveTo>
                <a:lnTo>
                  <a:pt x="28" y="1319"/>
                </a:lnTo>
                <a:lnTo>
                  <a:pt x="106" y="632"/>
                </a:lnTo>
                <a:lnTo>
                  <a:pt x="221" y="170"/>
                </a:lnTo>
                <a:lnTo>
                  <a:pt x="361" y="0"/>
                </a:lnTo>
                <a:lnTo>
                  <a:pt x="21239" y="0"/>
                </a:lnTo>
                <a:lnTo>
                  <a:pt x="21379" y="170"/>
                </a:lnTo>
                <a:lnTo>
                  <a:pt x="21494" y="632"/>
                </a:lnTo>
                <a:lnTo>
                  <a:pt x="21572" y="1319"/>
                </a:lnTo>
                <a:lnTo>
                  <a:pt x="21600" y="2160"/>
                </a:lnTo>
                <a:lnTo>
                  <a:pt x="21600" y="19440"/>
                </a:lnTo>
                <a:lnTo>
                  <a:pt x="21572" y="20281"/>
                </a:lnTo>
                <a:lnTo>
                  <a:pt x="21494" y="20968"/>
                </a:lnTo>
                <a:lnTo>
                  <a:pt x="21379" y="21430"/>
                </a:lnTo>
                <a:lnTo>
                  <a:pt x="21239" y="21600"/>
                </a:lnTo>
                <a:lnTo>
                  <a:pt x="361" y="21600"/>
                </a:lnTo>
                <a:lnTo>
                  <a:pt x="221" y="21430"/>
                </a:lnTo>
                <a:lnTo>
                  <a:pt x="106" y="20968"/>
                </a:lnTo>
                <a:lnTo>
                  <a:pt x="28" y="20281"/>
                </a:lnTo>
                <a:lnTo>
                  <a:pt x="0" y="19440"/>
                </a:lnTo>
                <a:lnTo>
                  <a:pt x="0" y="2160"/>
                </a:lnTo>
                <a:close/>
              </a:path>
            </a:pathLst>
          </a:custGeom>
          <a:ln w="25908">
            <a:solidFill>
              <a:srgbClr val="4F81BC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11" name="object 12"/>
          <p:cNvSpPr txBox="1"/>
          <p:nvPr/>
        </p:nvSpPr>
        <p:spPr>
          <a:xfrm>
            <a:off x="1899665" y="1837638"/>
            <a:ext cx="6404612" cy="4479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b="1" spc="-5" sz="3500"/>
            </a:pPr>
            <a:r>
              <a:t>Baby Cried </a:t>
            </a:r>
            <a:r>
              <a:rPr spc="-10"/>
              <a:t>immediately </a:t>
            </a:r>
            <a:r>
              <a:rPr spc="-20"/>
              <a:t>after</a:t>
            </a:r>
            <a:r>
              <a:rPr spc="-60"/>
              <a:t> </a:t>
            </a:r>
            <a:r>
              <a:rPr spc="0"/>
              <a:t>birth</a:t>
            </a:r>
          </a:p>
        </p:txBody>
      </p:sp>
      <p:sp>
        <p:nvSpPr>
          <p:cNvPr id="212" name="object 13"/>
          <p:cNvSpPr/>
          <p:nvPr/>
        </p:nvSpPr>
        <p:spPr>
          <a:xfrm>
            <a:off x="1326641" y="3053333"/>
            <a:ext cx="3264408" cy="11292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0853" y="0"/>
                </a:moveTo>
                <a:lnTo>
                  <a:pt x="747" y="0"/>
                </a:lnTo>
                <a:lnTo>
                  <a:pt x="456" y="170"/>
                </a:lnTo>
                <a:lnTo>
                  <a:pt x="219" y="632"/>
                </a:lnTo>
                <a:lnTo>
                  <a:pt x="59" y="1319"/>
                </a:lnTo>
                <a:lnTo>
                  <a:pt x="0" y="2159"/>
                </a:lnTo>
                <a:lnTo>
                  <a:pt x="0" y="19440"/>
                </a:lnTo>
                <a:lnTo>
                  <a:pt x="59" y="20281"/>
                </a:lnTo>
                <a:lnTo>
                  <a:pt x="219" y="20968"/>
                </a:lnTo>
                <a:lnTo>
                  <a:pt x="456" y="21430"/>
                </a:lnTo>
                <a:lnTo>
                  <a:pt x="747" y="21600"/>
                </a:lnTo>
                <a:lnTo>
                  <a:pt x="20853" y="21600"/>
                </a:lnTo>
                <a:lnTo>
                  <a:pt x="21144" y="21430"/>
                </a:lnTo>
                <a:lnTo>
                  <a:pt x="21381" y="20968"/>
                </a:lnTo>
                <a:lnTo>
                  <a:pt x="21541" y="20281"/>
                </a:lnTo>
                <a:lnTo>
                  <a:pt x="21600" y="19440"/>
                </a:lnTo>
                <a:lnTo>
                  <a:pt x="21600" y="2159"/>
                </a:lnTo>
                <a:lnTo>
                  <a:pt x="21541" y="1319"/>
                </a:lnTo>
                <a:lnTo>
                  <a:pt x="21381" y="632"/>
                </a:lnTo>
                <a:lnTo>
                  <a:pt x="21144" y="170"/>
                </a:lnTo>
                <a:lnTo>
                  <a:pt x="20853" y="0"/>
                </a:lnTo>
                <a:close/>
              </a:path>
            </a:pathLst>
          </a:custGeom>
          <a:solidFill>
            <a:srgbClr val="4F81BC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13" name="object 14"/>
          <p:cNvSpPr/>
          <p:nvPr/>
        </p:nvSpPr>
        <p:spPr>
          <a:xfrm>
            <a:off x="1326641" y="3053333"/>
            <a:ext cx="3264408" cy="11292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59"/>
                </a:moveTo>
                <a:lnTo>
                  <a:pt x="59" y="1319"/>
                </a:lnTo>
                <a:lnTo>
                  <a:pt x="219" y="632"/>
                </a:lnTo>
                <a:lnTo>
                  <a:pt x="456" y="170"/>
                </a:lnTo>
                <a:lnTo>
                  <a:pt x="747" y="0"/>
                </a:lnTo>
                <a:lnTo>
                  <a:pt x="20853" y="0"/>
                </a:lnTo>
                <a:lnTo>
                  <a:pt x="21144" y="170"/>
                </a:lnTo>
                <a:lnTo>
                  <a:pt x="21381" y="632"/>
                </a:lnTo>
                <a:lnTo>
                  <a:pt x="21541" y="1319"/>
                </a:lnTo>
                <a:lnTo>
                  <a:pt x="21600" y="2159"/>
                </a:lnTo>
                <a:lnTo>
                  <a:pt x="21600" y="19440"/>
                </a:lnTo>
                <a:lnTo>
                  <a:pt x="21541" y="20281"/>
                </a:lnTo>
                <a:lnTo>
                  <a:pt x="21381" y="20968"/>
                </a:lnTo>
                <a:lnTo>
                  <a:pt x="21144" y="21430"/>
                </a:lnTo>
                <a:lnTo>
                  <a:pt x="20853" y="21600"/>
                </a:lnTo>
                <a:lnTo>
                  <a:pt x="747" y="21600"/>
                </a:lnTo>
                <a:lnTo>
                  <a:pt x="456" y="21430"/>
                </a:lnTo>
                <a:lnTo>
                  <a:pt x="219" y="20968"/>
                </a:lnTo>
                <a:lnTo>
                  <a:pt x="59" y="20281"/>
                </a:lnTo>
                <a:lnTo>
                  <a:pt x="0" y="19440"/>
                </a:lnTo>
                <a:lnTo>
                  <a:pt x="0" y="2159"/>
                </a:lnTo>
                <a:close/>
              </a:path>
            </a:pathLst>
          </a:custGeom>
          <a:ln w="25907">
            <a:solidFill>
              <a:srgbClr val="FFFFFF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14" name="object 15"/>
          <p:cNvSpPr/>
          <p:nvPr/>
        </p:nvSpPr>
        <p:spPr>
          <a:xfrm>
            <a:off x="1524760" y="3240784"/>
            <a:ext cx="3262886" cy="11292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0853" y="0"/>
                </a:moveTo>
                <a:lnTo>
                  <a:pt x="747" y="0"/>
                </a:lnTo>
                <a:lnTo>
                  <a:pt x="456" y="170"/>
                </a:lnTo>
                <a:lnTo>
                  <a:pt x="219" y="632"/>
                </a:lnTo>
                <a:lnTo>
                  <a:pt x="59" y="1319"/>
                </a:lnTo>
                <a:lnTo>
                  <a:pt x="0" y="2159"/>
                </a:lnTo>
                <a:lnTo>
                  <a:pt x="0" y="19441"/>
                </a:lnTo>
                <a:lnTo>
                  <a:pt x="59" y="20281"/>
                </a:lnTo>
                <a:lnTo>
                  <a:pt x="219" y="20968"/>
                </a:lnTo>
                <a:lnTo>
                  <a:pt x="456" y="21430"/>
                </a:lnTo>
                <a:lnTo>
                  <a:pt x="747" y="21600"/>
                </a:lnTo>
                <a:lnTo>
                  <a:pt x="20853" y="21600"/>
                </a:lnTo>
                <a:lnTo>
                  <a:pt x="21144" y="21430"/>
                </a:lnTo>
                <a:lnTo>
                  <a:pt x="21381" y="20968"/>
                </a:lnTo>
                <a:lnTo>
                  <a:pt x="21541" y="20281"/>
                </a:lnTo>
                <a:lnTo>
                  <a:pt x="21600" y="19441"/>
                </a:lnTo>
                <a:lnTo>
                  <a:pt x="21600" y="2159"/>
                </a:lnTo>
                <a:lnTo>
                  <a:pt x="21541" y="1319"/>
                </a:lnTo>
                <a:lnTo>
                  <a:pt x="21381" y="632"/>
                </a:lnTo>
                <a:lnTo>
                  <a:pt x="21144" y="170"/>
                </a:lnTo>
                <a:lnTo>
                  <a:pt x="20853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15" name="object 16"/>
          <p:cNvSpPr/>
          <p:nvPr/>
        </p:nvSpPr>
        <p:spPr>
          <a:xfrm>
            <a:off x="1524760" y="3240784"/>
            <a:ext cx="3262886" cy="11292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59"/>
                </a:moveTo>
                <a:lnTo>
                  <a:pt x="59" y="1319"/>
                </a:lnTo>
                <a:lnTo>
                  <a:pt x="219" y="632"/>
                </a:lnTo>
                <a:lnTo>
                  <a:pt x="456" y="170"/>
                </a:lnTo>
                <a:lnTo>
                  <a:pt x="747" y="0"/>
                </a:lnTo>
                <a:lnTo>
                  <a:pt x="20853" y="0"/>
                </a:lnTo>
                <a:lnTo>
                  <a:pt x="21144" y="170"/>
                </a:lnTo>
                <a:lnTo>
                  <a:pt x="21381" y="632"/>
                </a:lnTo>
                <a:lnTo>
                  <a:pt x="21541" y="1319"/>
                </a:lnTo>
                <a:lnTo>
                  <a:pt x="21600" y="2159"/>
                </a:lnTo>
                <a:lnTo>
                  <a:pt x="21600" y="19441"/>
                </a:lnTo>
                <a:lnTo>
                  <a:pt x="21541" y="20281"/>
                </a:lnTo>
                <a:lnTo>
                  <a:pt x="21381" y="20968"/>
                </a:lnTo>
                <a:lnTo>
                  <a:pt x="21144" y="21430"/>
                </a:lnTo>
                <a:lnTo>
                  <a:pt x="20853" y="21600"/>
                </a:lnTo>
                <a:lnTo>
                  <a:pt x="747" y="21600"/>
                </a:lnTo>
                <a:lnTo>
                  <a:pt x="456" y="21430"/>
                </a:lnTo>
                <a:lnTo>
                  <a:pt x="219" y="20968"/>
                </a:lnTo>
                <a:lnTo>
                  <a:pt x="59" y="20281"/>
                </a:lnTo>
                <a:lnTo>
                  <a:pt x="0" y="19441"/>
                </a:lnTo>
                <a:lnTo>
                  <a:pt x="0" y="2159"/>
                </a:lnTo>
                <a:close/>
              </a:path>
            </a:pathLst>
          </a:custGeom>
          <a:ln w="25908">
            <a:solidFill>
              <a:srgbClr val="4F81BC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16" name="object 17"/>
          <p:cNvSpPr txBox="1"/>
          <p:nvPr/>
        </p:nvSpPr>
        <p:spPr>
          <a:xfrm>
            <a:off x="2661285" y="3418077"/>
            <a:ext cx="990601" cy="6167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b="1" spc="-240" sz="4400">
                <a:latin typeface="Arial"/>
                <a:ea typeface="Arial"/>
                <a:cs typeface="Arial"/>
                <a:sym typeface="Arial"/>
              </a:defRPr>
            </a:pPr>
            <a:r>
              <a:t>Y</a:t>
            </a:r>
            <a:r>
              <a:rPr spc="0"/>
              <a:t>es</a:t>
            </a:r>
          </a:p>
        </p:txBody>
      </p:sp>
      <p:sp>
        <p:nvSpPr>
          <p:cNvPr id="217" name="object 18"/>
          <p:cNvSpPr/>
          <p:nvPr/>
        </p:nvSpPr>
        <p:spPr>
          <a:xfrm>
            <a:off x="461008" y="4700778"/>
            <a:ext cx="4995674" cy="1129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112" y="0"/>
                </a:moveTo>
                <a:lnTo>
                  <a:pt x="488" y="0"/>
                </a:lnTo>
                <a:lnTo>
                  <a:pt x="298" y="170"/>
                </a:lnTo>
                <a:lnTo>
                  <a:pt x="143" y="632"/>
                </a:lnTo>
                <a:lnTo>
                  <a:pt x="38" y="1319"/>
                </a:lnTo>
                <a:lnTo>
                  <a:pt x="0" y="2160"/>
                </a:lnTo>
                <a:lnTo>
                  <a:pt x="0" y="19440"/>
                </a:lnTo>
                <a:lnTo>
                  <a:pt x="38" y="20281"/>
                </a:lnTo>
                <a:lnTo>
                  <a:pt x="143" y="20967"/>
                </a:lnTo>
                <a:lnTo>
                  <a:pt x="298" y="21430"/>
                </a:lnTo>
                <a:lnTo>
                  <a:pt x="488" y="21600"/>
                </a:lnTo>
                <a:lnTo>
                  <a:pt x="21112" y="21600"/>
                </a:lnTo>
                <a:lnTo>
                  <a:pt x="21302" y="21430"/>
                </a:lnTo>
                <a:lnTo>
                  <a:pt x="21457" y="20967"/>
                </a:lnTo>
                <a:lnTo>
                  <a:pt x="21562" y="20281"/>
                </a:lnTo>
                <a:lnTo>
                  <a:pt x="21600" y="19440"/>
                </a:lnTo>
                <a:lnTo>
                  <a:pt x="21600" y="2160"/>
                </a:lnTo>
                <a:lnTo>
                  <a:pt x="21562" y="1319"/>
                </a:lnTo>
                <a:lnTo>
                  <a:pt x="21457" y="632"/>
                </a:lnTo>
                <a:lnTo>
                  <a:pt x="21302" y="170"/>
                </a:lnTo>
                <a:lnTo>
                  <a:pt x="21112" y="0"/>
                </a:lnTo>
                <a:close/>
              </a:path>
            </a:pathLst>
          </a:custGeom>
          <a:solidFill>
            <a:srgbClr val="4F81BC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18" name="object 19"/>
          <p:cNvSpPr/>
          <p:nvPr/>
        </p:nvSpPr>
        <p:spPr>
          <a:xfrm>
            <a:off x="461008" y="4700778"/>
            <a:ext cx="4995674" cy="1129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"/>
                </a:moveTo>
                <a:lnTo>
                  <a:pt x="38" y="1319"/>
                </a:lnTo>
                <a:lnTo>
                  <a:pt x="143" y="632"/>
                </a:lnTo>
                <a:lnTo>
                  <a:pt x="298" y="170"/>
                </a:lnTo>
                <a:lnTo>
                  <a:pt x="488" y="0"/>
                </a:lnTo>
                <a:lnTo>
                  <a:pt x="21112" y="0"/>
                </a:lnTo>
                <a:lnTo>
                  <a:pt x="21302" y="170"/>
                </a:lnTo>
                <a:lnTo>
                  <a:pt x="21457" y="632"/>
                </a:lnTo>
                <a:lnTo>
                  <a:pt x="21562" y="1319"/>
                </a:lnTo>
                <a:lnTo>
                  <a:pt x="21600" y="2160"/>
                </a:lnTo>
                <a:lnTo>
                  <a:pt x="21600" y="19440"/>
                </a:lnTo>
                <a:lnTo>
                  <a:pt x="21562" y="20281"/>
                </a:lnTo>
                <a:lnTo>
                  <a:pt x="21457" y="20967"/>
                </a:lnTo>
                <a:lnTo>
                  <a:pt x="21302" y="21430"/>
                </a:lnTo>
                <a:lnTo>
                  <a:pt x="21112" y="21600"/>
                </a:lnTo>
                <a:lnTo>
                  <a:pt x="488" y="21600"/>
                </a:lnTo>
                <a:lnTo>
                  <a:pt x="298" y="21430"/>
                </a:lnTo>
                <a:lnTo>
                  <a:pt x="143" y="20967"/>
                </a:lnTo>
                <a:lnTo>
                  <a:pt x="38" y="20281"/>
                </a:lnTo>
                <a:lnTo>
                  <a:pt x="0" y="19440"/>
                </a:lnTo>
                <a:lnTo>
                  <a:pt x="0" y="2160"/>
                </a:lnTo>
                <a:close/>
              </a:path>
            </a:pathLst>
          </a:custGeom>
          <a:ln w="25907">
            <a:solidFill>
              <a:srgbClr val="FFFFFF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19" name="object 20"/>
          <p:cNvSpPr/>
          <p:nvPr/>
        </p:nvSpPr>
        <p:spPr>
          <a:xfrm>
            <a:off x="659129" y="4888229"/>
            <a:ext cx="4994150" cy="11292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112" y="0"/>
                </a:moveTo>
                <a:lnTo>
                  <a:pt x="488" y="0"/>
                </a:lnTo>
                <a:lnTo>
                  <a:pt x="298" y="170"/>
                </a:lnTo>
                <a:lnTo>
                  <a:pt x="143" y="632"/>
                </a:lnTo>
                <a:lnTo>
                  <a:pt x="38" y="1319"/>
                </a:lnTo>
                <a:lnTo>
                  <a:pt x="0" y="2160"/>
                </a:lnTo>
                <a:lnTo>
                  <a:pt x="0" y="19440"/>
                </a:lnTo>
                <a:lnTo>
                  <a:pt x="38" y="20281"/>
                </a:lnTo>
                <a:lnTo>
                  <a:pt x="143" y="20967"/>
                </a:lnTo>
                <a:lnTo>
                  <a:pt x="298" y="21430"/>
                </a:lnTo>
                <a:lnTo>
                  <a:pt x="488" y="21600"/>
                </a:lnTo>
                <a:lnTo>
                  <a:pt x="21112" y="21600"/>
                </a:lnTo>
                <a:lnTo>
                  <a:pt x="21302" y="21430"/>
                </a:lnTo>
                <a:lnTo>
                  <a:pt x="21457" y="20967"/>
                </a:lnTo>
                <a:lnTo>
                  <a:pt x="21562" y="20281"/>
                </a:lnTo>
                <a:lnTo>
                  <a:pt x="21600" y="19440"/>
                </a:lnTo>
                <a:lnTo>
                  <a:pt x="21600" y="2160"/>
                </a:lnTo>
                <a:lnTo>
                  <a:pt x="21562" y="1319"/>
                </a:lnTo>
                <a:lnTo>
                  <a:pt x="21457" y="632"/>
                </a:lnTo>
                <a:lnTo>
                  <a:pt x="21302" y="170"/>
                </a:lnTo>
                <a:lnTo>
                  <a:pt x="21112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20" name="object 21"/>
          <p:cNvSpPr/>
          <p:nvPr/>
        </p:nvSpPr>
        <p:spPr>
          <a:xfrm>
            <a:off x="659129" y="4888229"/>
            <a:ext cx="4994150" cy="11292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"/>
                </a:moveTo>
                <a:lnTo>
                  <a:pt x="38" y="1319"/>
                </a:lnTo>
                <a:lnTo>
                  <a:pt x="143" y="632"/>
                </a:lnTo>
                <a:lnTo>
                  <a:pt x="298" y="170"/>
                </a:lnTo>
                <a:lnTo>
                  <a:pt x="488" y="0"/>
                </a:lnTo>
                <a:lnTo>
                  <a:pt x="21112" y="0"/>
                </a:lnTo>
                <a:lnTo>
                  <a:pt x="21302" y="170"/>
                </a:lnTo>
                <a:lnTo>
                  <a:pt x="21457" y="632"/>
                </a:lnTo>
                <a:lnTo>
                  <a:pt x="21562" y="1319"/>
                </a:lnTo>
                <a:lnTo>
                  <a:pt x="21600" y="2160"/>
                </a:lnTo>
                <a:lnTo>
                  <a:pt x="21600" y="19440"/>
                </a:lnTo>
                <a:lnTo>
                  <a:pt x="21562" y="20281"/>
                </a:lnTo>
                <a:lnTo>
                  <a:pt x="21457" y="20967"/>
                </a:lnTo>
                <a:lnTo>
                  <a:pt x="21302" y="21430"/>
                </a:lnTo>
                <a:lnTo>
                  <a:pt x="21112" y="21600"/>
                </a:lnTo>
                <a:lnTo>
                  <a:pt x="488" y="21600"/>
                </a:lnTo>
                <a:lnTo>
                  <a:pt x="298" y="21430"/>
                </a:lnTo>
                <a:lnTo>
                  <a:pt x="143" y="20967"/>
                </a:lnTo>
                <a:lnTo>
                  <a:pt x="38" y="20281"/>
                </a:lnTo>
                <a:lnTo>
                  <a:pt x="0" y="19440"/>
                </a:lnTo>
                <a:lnTo>
                  <a:pt x="0" y="2160"/>
                </a:lnTo>
                <a:close/>
              </a:path>
            </a:pathLst>
          </a:custGeom>
          <a:ln w="25908">
            <a:solidFill>
              <a:srgbClr val="4F81BC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21" name="object 22"/>
          <p:cNvSpPr/>
          <p:nvPr/>
        </p:nvSpPr>
        <p:spPr>
          <a:xfrm>
            <a:off x="1505711" y="5033771"/>
            <a:ext cx="3328416" cy="944879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22" name="object 23"/>
          <p:cNvSpPr txBox="1"/>
          <p:nvPr/>
        </p:nvSpPr>
        <p:spPr>
          <a:xfrm>
            <a:off x="1758442" y="5144134"/>
            <a:ext cx="2792731" cy="4934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b="1" spc="-5" sz="35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Routine</a:t>
            </a:r>
            <a:r>
              <a:rPr spc="-55"/>
              <a:t> </a:t>
            </a:r>
            <a:r>
              <a:rPr spc="0"/>
              <a:t>Care</a:t>
            </a:r>
          </a:p>
        </p:txBody>
      </p:sp>
      <p:sp>
        <p:nvSpPr>
          <p:cNvPr id="223" name="object 24"/>
          <p:cNvSpPr/>
          <p:nvPr/>
        </p:nvSpPr>
        <p:spPr>
          <a:xfrm>
            <a:off x="5221985" y="3053333"/>
            <a:ext cx="3264410" cy="11292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0853" y="0"/>
                </a:moveTo>
                <a:lnTo>
                  <a:pt x="747" y="0"/>
                </a:lnTo>
                <a:lnTo>
                  <a:pt x="456" y="170"/>
                </a:lnTo>
                <a:lnTo>
                  <a:pt x="219" y="632"/>
                </a:lnTo>
                <a:lnTo>
                  <a:pt x="59" y="1319"/>
                </a:lnTo>
                <a:lnTo>
                  <a:pt x="0" y="2159"/>
                </a:lnTo>
                <a:lnTo>
                  <a:pt x="0" y="19440"/>
                </a:lnTo>
                <a:lnTo>
                  <a:pt x="59" y="20281"/>
                </a:lnTo>
                <a:lnTo>
                  <a:pt x="219" y="20968"/>
                </a:lnTo>
                <a:lnTo>
                  <a:pt x="456" y="21430"/>
                </a:lnTo>
                <a:lnTo>
                  <a:pt x="747" y="21600"/>
                </a:lnTo>
                <a:lnTo>
                  <a:pt x="20853" y="21600"/>
                </a:lnTo>
                <a:lnTo>
                  <a:pt x="21144" y="21430"/>
                </a:lnTo>
                <a:lnTo>
                  <a:pt x="21381" y="20968"/>
                </a:lnTo>
                <a:lnTo>
                  <a:pt x="21541" y="20281"/>
                </a:lnTo>
                <a:lnTo>
                  <a:pt x="21600" y="19440"/>
                </a:lnTo>
                <a:lnTo>
                  <a:pt x="21600" y="2159"/>
                </a:lnTo>
                <a:lnTo>
                  <a:pt x="21541" y="1319"/>
                </a:lnTo>
                <a:lnTo>
                  <a:pt x="21381" y="632"/>
                </a:lnTo>
                <a:lnTo>
                  <a:pt x="21144" y="170"/>
                </a:lnTo>
                <a:lnTo>
                  <a:pt x="20853" y="0"/>
                </a:lnTo>
                <a:close/>
              </a:path>
            </a:pathLst>
          </a:custGeom>
          <a:solidFill>
            <a:srgbClr val="4F81BC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24" name="object 25"/>
          <p:cNvSpPr/>
          <p:nvPr/>
        </p:nvSpPr>
        <p:spPr>
          <a:xfrm>
            <a:off x="5221985" y="3053333"/>
            <a:ext cx="3264410" cy="112928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59"/>
                </a:moveTo>
                <a:lnTo>
                  <a:pt x="59" y="1319"/>
                </a:lnTo>
                <a:lnTo>
                  <a:pt x="219" y="632"/>
                </a:lnTo>
                <a:lnTo>
                  <a:pt x="456" y="170"/>
                </a:lnTo>
                <a:lnTo>
                  <a:pt x="747" y="0"/>
                </a:lnTo>
                <a:lnTo>
                  <a:pt x="20853" y="0"/>
                </a:lnTo>
                <a:lnTo>
                  <a:pt x="21144" y="170"/>
                </a:lnTo>
                <a:lnTo>
                  <a:pt x="21381" y="632"/>
                </a:lnTo>
                <a:lnTo>
                  <a:pt x="21541" y="1319"/>
                </a:lnTo>
                <a:lnTo>
                  <a:pt x="21600" y="2159"/>
                </a:lnTo>
                <a:lnTo>
                  <a:pt x="21600" y="19440"/>
                </a:lnTo>
                <a:lnTo>
                  <a:pt x="21541" y="20281"/>
                </a:lnTo>
                <a:lnTo>
                  <a:pt x="21381" y="20968"/>
                </a:lnTo>
                <a:lnTo>
                  <a:pt x="21144" y="21430"/>
                </a:lnTo>
                <a:lnTo>
                  <a:pt x="20853" y="21600"/>
                </a:lnTo>
                <a:lnTo>
                  <a:pt x="747" y="21600"/>
                </a:lnTo>
                <a:lnTo>
                  <a:pt x="456" y="21430"/>
                </a:lnTo>
                <a:lnTo>
                  <a:pt x="219" y="20968"/>
                </a:lnTo>
                <a:lnTo>
                  <a:pt x="59" y="20281"/>
                </a:lnTo>
                <a:lnTo>
                  <a:pt x="0" y="19440"/>
                </a:lnTo>
                <a:lnTo>
                  <a:pt x="0" y="2159"/>
                </a:lnTo>
                <a:close/>
              </a:path>
            </a:pathLst>
          </a:custGeom>
          <a:ln w="25907">
            <a:solidFill>
              <a:srgbClr val="FFFFFF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25" name="object 26"/>
          <p:cNvSpPr/>
          <p:nvPr/>
        </p:nvSpPr>
        <p:spPr>
          <a:xfrm>
            <a:off x="5420104" y="3240784"/>
            <a:ext cx="3264410" cy="11292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0853" y="0"/>
                </a:moveTo>
                <a:lnTo>
                  <a:pt x="747" y="0"/>
                </a:lnTo>
                <a:lnTo>
                  <a:pt x="456" y="170"/>
                </a:lnTo>
                <a:lnTo>
                  <a:pt x="219" y="632"/>
                </a:lnTo>
                <a:lnTo>
                  <a:pt x="59" y="1319"/>
                </a:lnTo>
                <a:lnTo>
                  <a:pt x="0" y="2159"/>
                </a:lnTo>
                <a:lnTo>
                  <a:pt x="0" y="19441"/>
                </a:lnTo>
                <a:lnTo>
                  <a:pt x="59" y="20281"/>
                </a:lnTo>
                <a:lnTo>
                  <a:pt x="219" y="20968"/>
                </a:lnTo>
                <a:lnTo>
                  <a:pt x="456" y="21430"/>
                </a:lnTo>
                <a:lnTo>
                  <a:pt x="747" y="21600"/>
                </a:lnTo>
                <a:lnTo>
                  <a:pt x="20853" y="21600"/>
                </a:lnTo>
                <a:lnTo>
                  <a:pt x="21144" y="21430"/>
                </a:lnTo>
                <a:lnTo>
                  <a:pt x="21381" y="20968"/>
                </a:lnTo>
                <a:lnTo>
                  <a:pt x="21541" y="20281"/>
                </a:lnTo>
                <a:lnTo>
                  <a:pt x="21600" y="19441"/>
                </a:lnTo>
                <a:lnTo>
                  <a:pt x="21600" y="2159"/>
                </a:lnTo>
                <a:lnTo>
                  <a:pt x="21541" y="1319"/>
                </a:lnTo>
                <a:lnTo>
                  <a:pt x="21381" y="632"/>
                </a:lnTo>
                <a:lnTo>
                  <a:pt x="21144" y="170"/>
                </a:lnTo>
                <a:lnTo>
                  <a:pt x="20853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26" name="object 27"/>
          <p:cNvSpPr/>
          <p:nvPr/>
        </p:nvSpPr>
        <p:spPr>
          <a:xfrm>
            <a:off x="5420104" y="3240784"/>
            <a:ext cx="3264410" cy="11292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59"/>
                </a:moveTo>
                <a:lnTo>
                  <a:pt x="59" y="1319"/>
                </a:lnTo>
                <a:lnTo>
                  <a:pt x="219" y="632"/>
                </a:lnTo>
                <a:lnTo>
                  <a:pt x="456" y="170"/>
                </a:lnTo>
                <a:lnTo>
                  <a:pt x="747" y="0"/>
                </a:lnTo>
                <a:lnTo>
                  <a:pt x="20853" y="0"/>
                </a:lnTo>
                <a:lnTo>
                  <a:pt x="21144" y="170"/>
                </a:lnTo>
                <a:lnTo>
                  <a:pt x="21381" y="632"/>
                </a:lnTo>
                <a:lnTo>
                  <a:pt x="21541" y="1319"/>
                </a:lnTo>
                <a:lnTo>
                  <a:pt x="21600" y="2159"/>
                </a:lnTo>
                <a:lnTo>
                  <a:pt x="21600" y="19441"/>
                </a:lnTo>
                <a:lnTo>
                  <a:pt x="21541" y="20281"/>
                </a:lnTo>
                <a:lnTo>
                  <a:pt x="21381" y="20968"/>
                </a:lnTo>
                <a:lnTo>
                  <a:pt x="21144" y="21430"/>
                </a:lnTo>
                <a:lnTo>
                  <a:pt x="20853" y="21600"/>
                </a:lnTo>
                <a:lnTo>
                  <a:pt x="747" y="21600"/>
                </a:lnTo>
                <a:lnTo>
                  <a:pt x="456" y="21430"/>
                </a:lnTo>
                <a:lnTo>
                  <a:pt x="219" y="20968"/>
                </a:lnTo>
                <a:lnTo>
                  <a:pt x="59" y="20281"/>
                </a:lnTo>
                <a:lnTo>
                  <a:pt x="0" y="19441"/>
                </a:lnTo>
                <a:lnTo>
                  <a:pt x="0" y="2159"/>
                </a:lnTo>
                <a:close/>
              </a:path>
            </a:pathLst>
          </a:custGeom>
          <a:ln w="25908">
            <a:solidFill>
              <a:srgbClr val="4F81BC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27" name="object 28"/>
          <p:cNvSpPr txBox="1"/>
          <p:nvPr/>
        </p:nvSpPr>
        <p:spPr>
          <a:xfrm>
            <a:off x="6667627" y="3418077"/>
            <a:ext cx="771526" cy="6167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b="1" sz="44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No</a:t>
            </a:r>
          </a:p>
        </p:txBody>
      </p:sp>
      <p:sp>
        <p:nvSpPr>
          <p:cNvPr id="228" name="object 29"/>
          <p:cNvSpPr/>
          <p:nvPr/>
        </p:nvSpPr>
        <p:spPr>
          <a:xfrm>
            <a:off x="5851397" y="4700778"/>
            <a:ext cx="2005583" cy="1129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0384" y="0"/>
                </a:moveTo>
                <a:lnTo>
                  <a:pt x="1216" y="0"/>
                </a:lnTo>
                <a:lnTo>
                  <a:pt x="743" y="170"/>
                </a:lnTo>
                <a:lnTo>
                  <a:pt x="356" y="632"/>
                </a:lnTo>
                <a:lnTo>
                  <a:pt x="96" y="1319"/>
                </a:lnTo>
                <a:lnTo>
                  <a:pt x="0" y="2160"/>
                </a:lnTo>
                <a:lnTo>
                  <a:pt x="0" y="19440"/>
                </a:lnTo>
                <a:lnTo>
                  <a:pt x="96" y="20281"/>
                </a:lnTo>
                <a:lnTo>
                  <a:pt x="356" y="20967"/>
                </a:lnTo>
                <a:lnTo>
                  <a:pt x="743" y="21430"/>
                </a:lnTo>
                <a:lnTo>
                  <a:pt x="1216" y="21600"/>
                </a:lnTo>
                <a:lnTo>
                  <a:pt x="20384" y="21600"/>
                </a:lnTo>
                <a:lnTo>
                  <a:pt x="20857" y="21430"/>
                </a:lnTo>
                <a:lnTo>
                  <a:pt x="21244" y="20967"/>
                </a:lnTo>
                <a:lnTo>
                  <a:pt x="21504" y="20281"/>
                </a:lnTo>
                <a:lnTo>
                  <a:pt x="21600" y="19440"/>
                </a:lnTo>
                <a:lnTo>
                  <a:pt x="21600" y="2160"/>
                </a:lnTo>
                <a:lnTo>
                  <a:pt x="21504" y="1319"/>
                </a:lnTo>
                <a:lnTo>
                  <a:pt x="21244" y="632"/>
                </a:lnTo>
                <a:lnTo>
                  <a:pt x="20857" y="170"/>
                </a:lnTo>
                <a:lnTo>
                  <a:pt x="20384" y="0"/>
                </a:lnTo>
                <a:close/>
              </a:path>
            </a:pathLst>
          </a:custGeom>
          <a:solidFill>
            <a:srgbClr val="4F81BC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29" name="object 30"/>
          <p:cNvSpPr/>
          <p:nvPr/>
        </p:nvSpPr>
        <p:spPr>
          <a:xfrm>
            <a:off x="5851397" y="4700778"/>
            <a:ext cx="2005583" cy="112928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"/>
                </a:moveTo>
                <a:lnTo>
                  <a:pt x="96" y="1319"/>
                </a:lnTo>
                <a:lnTo>
                  <a:pt x="356" y="632"/>
                </a:lnTo>
                <a:lnTo>
                  <a:pt x="743" y="170"/>
                </a:lnTo>
                <a:lnTo>
                  <a:pt x="1216" y="0"/>
                </a:lnTo>
                <a:lnTo>
                  <a:pt x="20384" y="0"/>
                </a:lnTo>
                <a:lnTo>
                  <a:pt x="20857" y="170"/>
                </a:lnTo>
                <a:lnTo>
                  <a:pt x="21244" y="632"/>
                </a:lnTo>
                <a:lnTo>
                  <a:pt x="21504" y="1319"/>
                </a:lnTo>
                <a:lnTo>
                  <a:pt x="21600" y="2160"/>
                </a:lnTo>
                <a:lnTo>
                  <a:pt x="21600" y="19440"/>
                </a:lnTo>
                <a:lnTo>
                  <a:pt x="21504" y="20281"/>
                </a:lnTo>
                <a:lnTo>
                  <a:pt x="21244" y="20967"/>
                </a:lnTo>
                <a:lnTo>
                  <a:pt x="20857" y="21430"/>
                </a:lnTo>
                <a:lnTo>
                  <a:pt x="20384" y="21600"/>
                </a:lnTo>
                <a:lnTo>
                  <a:pt x="1216" y="21600"/>
                </a:lnTo>
                <a:lnTo>
                  <a:pt x="743" y="21430"/>
                </a:lnTo>
                <a:lnTo>
                  <a:pt x="356" y="20967"/>
                </a:lnTo>
                <a:lnTo>
                  <a:pt x="96" y="20281"/>
                </a:lnTo>
                <a:lnTo>
                  <a:pt x="0" y="19440"/>
                </a:lnTo>
                <a:lnTo>
                  <a:pt x="0" y="2160"/>
                </a:lnTo>
                <a:close/>
              </a:path>
            </a:pathLst>
          </a:custGeom>
          <a:ln w="25907">
            <a:solidFill>
              <a:srgbClr val="FFFFFF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30" name="object 31"/>
          <p:cNvSpPr/>
          <p:nvPr/>
        </p:nvSpPr>
        <p:spPr>
          <a:xfrm>
            <a:off x="6049517" y="4888229"/>
            <a:ext cx="2005584" cy="11292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0384" y="0"/>
                </a:moveTo>
                <a:lnTo>
                  <a:pt x="1216" y="0"/>
                </a:lnTo>
                <a:lnTo>
                  <a:pt x="743" y="170"/>
                </a:lnTo>
                <a:lnTo>
                  <a:pt x="356" y="632"/>
                </a:lnTo>
                <a:lnTo>
                  <a:pt x="96" y="1319"/>
                </a:lnTo>
                <a:lnTo>
                  <a:pt x="0" y="2160"/>
                </a:lnTo>
                <a:lnTo>
                  <a:pt x="0" y="19440"/>
                </a:lnTo>
                <a:lnTo>
                  <a:pt x="96" y="20281"/>
                </a:lnTo>
                <a:lnTo>
                  <a:pt x="356" y="20967"/>
                </a:lnTo>
                <a:lnTo>
                  <a:pt x="743" y="21430"/>
                </a:lnTo>
                <a:lnTo>
                  <a:pt x="1216" y="21600"/>
                </a:lnTo>
                <a:lnTo>
                  <a:pt x="20384" y="21600"/>
                </a:lnTo>
                <a:lnTo>
                  <a:pt x="20857" y="21430"/>
                </a:lnTo>
                <a:lnTo>
                  <a:pt x="21244" y="20967"/>
                </a:lnTo>
                <a:lnTo>
                  <a:pt x="21504" y="20281"/>
                </a:lnTo>
                <a:lnTo>
                  <a:pt x="21600" y="19440"/>
                </a:lnTo>
                <a:lnTo>
                  <a:pt x="21600" y="2160"/>
                </a:lnTo>
                <a:lnTo>
                  <a:pt x="21504" y="1319"/>
                </a:lnTo>
                <a:lnTo>
                  <a:pt x="21244" y="632"/>
                </a:lnTo>
                <a:lnTo>
                  <a:pt x="20857" y="170"/>
                </a:lnTo>
                <a:lnTo>
                  <a:pt x="20384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31" name="object 32"/>
          <p:cNvSpPr/>
          <p:nvPr/>
        </p:nvSpPr>
        <p:spPr>
          <a:xfrm>
            <a:off x="6049517" y="4888229"/>
            <a:ext cx="2005584" cy="112928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"/>
                </a:moveTo>
                <a:lnTo>
                  <a:pt x="96" y="1319"/>
                </a:lnTo>
                <a:lnTo>
                  <a:pt x="356" y="632"/>
                </a:lnTo>
                <a:lnTo>
                  <a:pt x="743" y="170"/>
                </a:lnTo>
                <a:lnTo>
                  <a:pt x="1216" y="0"/>
                </a:lnTo>
                <a:lnTo>
                  <a:pt x="20384" y="0"/>
                </a:lnTo>
                <a:lnTo>
                  <a:pt x="20857" y="170"/>
                </a:lnTo>
                <a:lnTo>
                  <a:pt x="21244" y="632"/>
                </a:lnTo>
                <a:lnTo>
                  <a:pt x="21504" y="1319"/>
                </a:lnTo>
                <a:lnTo>
                  <a:pt x="21600" y="2160"/>
                </a:lnTo>
                <a:lnTo>
                  <a:pt x="21600" y="19440"/>
                </a:lnTo>
                <a:lnTo>
                  <a:pt x="21504" y="20281"/>
                </a:lnTo>
                <a:lnTo>
                  <a:pt x="21244" y="20967"/>
                </a:lnTo>
                <a:lnTo>
                  <a:pt x="20857" y="21430"/>
                </a:lnTo>
                <a:lnTo>
                  <a:pt x="20384" y="21600"/>
                </a:lnTo>
                <a:lnTo>
                  <a:pt x="1216" y="21600"/>
                </a:lnTo>
                <a:lnTo>
                  <a:pt x="743" y="21430"/>
                </a:lnTo>
                <a:lnTo>
                  <a:pt x="356" y="20967"/>
                </a:lnTo>
                <a:lnTo>
                  <a:pt x="96" y="20281"/>
                </a:lnTo>
                <a:lnTo>
                  <a:pt x="0" y="19440"/>
                </a:lnTo>
                <a:lnTo>
                  <a:pt x="0" y="2160"/>
                </a:lnTo>
                <a:close/>
              </a:path>
            </a:pathLst>
          </a:custGeom>
          <a:ln w="25908">
            <a:solidFill>
              <a:srgbClr val="4F81BC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232" name="object 33"/>
          <p:cNvSpPr/>
          <p:nvPr/>
        </p:nvSpPr>
        <p:spPr>
          <a:xfrm>
            <a:off x="6303264" y="5033771"/>
            <a:ext cx="1525525" cy="944879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33" name="object 34"/>
          <p:cNvSpPr txBox="1"/>
          <p:nvPr/>
        </p:nvSpPr>
        <p:spPr>
          <a:xfrm>
            <a:off x="6556629" y="5144134"/>
            <a:ext cx="990601" cy="4934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b="1" sz="3500">
                <a:solidFill>
                  <a:srgbClr val="FF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NNR</a:t>
            </a:r>
          </a:p>
        </p:txBody>
      </p:sp>
      <p:sp>
        <p:nvSpPr>
          <p:cNvPr id="234" name="object 3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object 2"/>
          <p:cNvSpPr/>
          <p:nvPr/>
        </p:nvSpPr>
        <p:spPr>
          <a:xfrm>
            <a:off x="3242647" y="462500"/>
            <a:ext cx="2701747" cy="38243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37" name="object 3"/>
          <p:cNvSpPr txBox="1"/>
          <p:nvPr>
            <p:ph type="title"/>
          </p:nvPr>
        </p:nvSpPr>
        <p:spPr>
          <a:xfrm>
            <a:off x="3201161" y="283209"/>
            <a:ext cx="2741931" cy="635001"/>
          </a:xfrm>
          <a:prstGeom prst="rect">
            <a:avLst/>
          </a:prstGeom>
        </p:spPr>
        <p:txBody>
          <a:bodyPr/>
          <a:lstStyle>
            <a:lvl1pPr indent="12700">
              <a:defRPr spc="-100"/>
            </a:lvl1pPr>
          </a:lstStyle>
          <a:p>
            <a:pPr/>
            <a:r>
              <a:t>Routine Care</a:t>
            </a:r>
          </a:p>
        </p:txBody>
      </p:sp>
      <p:sp>
        <p:nvSpPr>
          <p:cNvPr id="238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39" name="object 4"/>
          <p:cNvSpPr txBox="1"/>
          <p:nvPr/>
        </p:nvSpPr>
        <p:spPr>
          <a:xfrm>
            <a:off x="993443" y="1195069"/>
            <a:ext cx="6730367" cy="4513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4965" indent="-342900">
              <a:spcBef>
                <a:spcPts val="100"/>
              </a:spcBef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55" sz="3000"/>
            </a:pPr>
            <a:r>
              <a:t>Dry,</a:t>
            </a:r>
          </a:p>
          <a:p>
            <a:pPr>
              <a:buSzPct val="100000"/>
              <a:buFont typeface="Arial"/>
              <a:buChar char="•"/>
              <a:defRPr sz="37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4965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5" sz="3000"/>
            </a:pPr>
            <a:r>
              <a:t>Provide</a:t>
            </a:r>
            <a:r>
              <a:rPr spc="-5"/>
              <a:t> </a:t>
            </a:r>
            <a:r>
              <a:rPr spc="-10"/>
              <a:t>warmth,</a:t>
            </a:r>
          </a:p>
          <a:p>
            <a:pPr>
              <a:buSzPct val="100000"/>
              <a:buFont typeface="Arial"/>
              <a:buChar char="•"/>
              <a:defRPr sz="37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4965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5" sz="3000"/>
            </a:pPr>
            <a:r>
              <a:t>Clear </a:t>
            </a:r>
            <a:r>
              <a:rPr spc="-45"/>
              <a:t>airway, </a:t>
            </a:r>
            <a:r>
              <a:rPr spc="0"/>
              <a:t>if</a:t>
            </a:r>
            <a:r>
              <a:rPr spc="45"/>
              <a:t> </a:t>
            </a:r>
            <a:r>
              <a:rPr spc="-10"/>
              <a:t>needed,</a:t>
            </a:r>
          </a:p>
          <a:p>
            <a:pPr>
              <a:buSzPct val="100000"/>
              <a:buFont typeface="Arial"/>
              <a:buChar char="•"/>
              <a:defRPr sz="37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4965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0" sz="3000"/>
            </a:pPr>
            <a:r>
              <a:t>Initiate </a:t>
            </a:r>
            <a:r>
              <a:rPr spc="-15"/>
              <a:t>Breastfeeding,</a:t>
            </a:r>
            <a:r>
              <a:rPr spc="-20"/>
              <a:t> </a:t>
            </a:r>
            <a:r>
              <a:rPr spc="0"/>
              <a:t>and</a:t>
            </a:r>
          </a:p>
          <a:p>
            <a:pPr>
              <a:buSzPct val="100000"/>
              <a:buFont typeface="Arial"/>
              <a:buChar char="•"/>
              <a:defRPr sz="37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4965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5" sz="3000"/>
            </a:pPr>
            <a:r>
              <a:t>Monitor Breathing, </a:t>
            </a:r>
            <a:r>
              <a:rPr spc="-10"/>
              <a:t>Heart-Rate </a:t>
            </a:r>
            <a:r>
              <a:rPr spc="0"/>
              <a:t>and</a:t>
            </a:r>
            <a:r>
              <a:rPr spc="-90"/>
              <a:t> </a:t>
            </a:r>
            <a:r>
              <a:rPr spc="-55"/>
              <a:t>Color.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object 2"/>
          <p:cNvSpPr/>
          <p:nvPr/>
        </p:nvSpPr>
        <p:spPr>
          <a:xfrm>
            <a:off x="1479708" y="405278"/>
            <a:ext cx="6227633" cy="48760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42" name="object 3"/>
          <p:cNvSpPr txBox="1"/>
          <p:nvPr>
            <p:ph type="title"/>
          </p:nvPr>
        </p:nvSpPr>
        <p:spPr>
          <a:xfrm>
            <a:off x="1437512" y="245109"/>
            <a:ext cx="6266817" cy="635001"/>
          </a:xfrm>
          <a:prstGeom prst="rect">
            <a:avLst/>
          </a:prstGeom>
        </p:spPr>
        <p:txBody>
          <a:bodyPr/>
          <a:lstStyle>
            <a:lvl1pPr indent="12700">
              <a:defRPr spc="-100"/>
            </a:lvl1pPr>
          </a:lstStyle>
          <a:p>
            <a:pPr/>
            <a:r>
              <a:t>NNR (Neonatal Resuscitation)</a:t>
            </a:r>
          </a:p>
        </p:txBody>
      </p:sp>
      <p:sp>
        <p:nvSpPr>
          <p:cNvPr id="243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44" name="object 4"/>
          <p:cNvSpPr txBox="1"/>
          <p:nvPr/>
        </p:nvSpPr>
        <p:spPr>
          <a:xfrm>
            <a:off x="1983994" y="1191132"/>
            <a:ext cx="4351021" cy="45966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indent="-342900">
              <a:spcBef>
                <a:spcPts val="100"/>
              </a:spcBef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5" sz="3200"/>
            </a:pPr>
            <a:r>
              <a:t>Initial</a:t>
            </a:r>
            <a:r>
              <a:rPr spc="30"/>
              <a:t> </a:t>
            </a:r>
            <a:r>
              <a:rPr spc="-10"/>
              <a:t>Steps,</a:t>
            </a:r>
          </a:p>
          <a:p>
            <a:pPr>
              <a:buSzPct val="100000"/>
              <a:buFont typeface="Arial"/>
              <a:buChar char="•"/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5" sz="3200"/>
            </a:pPr>
            <a:r>
              <a:t>Assisted</a:t>
            </a:r>
            <a:r>
              <a:rPr spc="0"/>
              <a:t> </a:t>
            </a:r>
            <a:r>
              <a:rPr spc="-20"/>
              <a:t>Ventilation,</a:t>
            </a:r>
          </a:p>
          <a:p>
            <a:pPr lvl="1" marL="756284" indent="-287020">
              <a:spcBef>
                <a:spcPts val="300"/>
              </a:spcBef>
              <a:buSzPct val="100000"/>
              <a:buFont typeface="Arial"/>
              <a:buChar char="–"/>
              <a:tabLst>
                <a:tab pos="749300" algn="l"/>
              </a:tabLst>
              <a:defRPr spc="-5" sz="2800">
                <a:solidFill>
                  <a:srgbClr val="0000FF"/>
                </a:solidFill>
              </a:defRPr>
            </a:pPr>
            <a:r>
              <a:t>Bag &amp;</a:t>
            </a:r>
            <a:r>
              <a:rPr spc="0"/>
              <a:t> </a:t>
            </a:r>
            <a:r>
              <a:t>Mask,</a:t>
            </a:r>
          </a:p>
          <a:p>
            <a:pPr lvl="1" marL="756284" indent="-287020">
              <a:spcBef>
                <a:spcPts val="300"/>
              </a:spcBef>
              <a:buSzPct val="100000"/>
              <a:buFont typeface="Arial"/>
              <a:buChar char="–"/>
              <a:tabLst>
                <a:tab pos="749300" algn="l"/>
              </a:tabLst>
              <a:defRPr spc="-10" sz="2800">
                <a:solidFill>
                  <a:srgbClr val="0000FF"/>
                </a:solidFill>
              </a:defRPr>
            </a:pPr>
            <a:r>
              <a:t>Endotracheal</a:t>
            </a:r>
            <a:r>
              <a:rPr spc="-45"/>
              <a:t> </a:t>
            </a:r>
            <a:r>
              <a:t>Intubation.</a:t>
            </a:r>
          </a:p>
          <a:p>
            <a:pPr lvl="1">
              <a:buClr>
                <a:srgbClr val="0000FF"/>
              </a:buClr>
              <a:buSzPct val="100000"/>
              <a:buFont typeface="Arial"/>
              <a:buChar char="–"/>
              <a:defRPr sz="39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5" sz="3200"/>
            </a:pPr>
            <a:r>
              <a:t>Chest</a:t>
            </a:r>
            <a:r>
              <a:rPr spc="5"/>
              <a:t> </a:t>
            </a:r>
            <a:r>
              <a:rPr spc="-10"/>
              <a:t>Compression,</a:t>
            </a:r>
          </a:p>
          <a:p>
            <a:pPr>
              <a:buSzPct val="100000"/>
              <a:buFont typeface="Arial"/>
              <a:buChar char="•"/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0" sz="3200"/>
            </a:pPr>
            <a:r>
              <a:t>Medication.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object 2"/>
          <p:cNvSpPr/>
          <p:nvPr/>
        </p:nvSpPr>
        <p:spPr>
          <a:xfrm>
            <a:off x="3671608" y="375875"/>
            <a:ext cx="1847259" cy="31566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93" name="object 3"/>
          <p:cNvSpPr txBox="1"/>
          <p:nvPr>
            <p:ph type="title"/>
          </p:nvPr>
        </p:nvSpPr>
        <p:spPr>
          <a:xfrm>
            <a:off x="3635502" y="235965"/>
            <a:ext cx="1870711" cy="513716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pc="-100" sz="3200"/>
            </a:lvl1pPr>
          </a:lstStyle>
          <a:p>
            <a:pPr/>
            <a:r>
              <a:t>Definitions</a:t>
            </a:r>
          </a:p>
        </p:txBody>
      </p:sp>
      <p:sp>
        <p:nvSpPr>
          <p:cNvPr id="94" name="object 6"/>
          <p:cNvSpPr txBox="1"/>
          <p:nvPr>
            <p:ph type="sldNum" sz="quarter" idx="4294967295"/>
          </p:nvPr>
        </p:nvSpPr>
        <p:spPr>
          <a:xfrm>
            <a:off x="8414256" y="6409435"/>
            <a:ext cx="127001" cy="16002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95" name="object 4"/>
          <p:cNvSpPr txBox="1"/>
          <p:nvPr/>
        </p:nvSpPr>
        <p:spPr>
          <a:xfrm>
            <a:off x="535940" y="929893"/>
            <a:ext cx="8042276" cy="52135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indent="-342900">
              <a:spcBef>
                <a:spcPts val="100"/>
              </a:spcBef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0" sz="3000"/>
            </a:pPr>
            <a:r>
              <a:t>Anoxia:</a:t>
            </a:r>
          </a:p>
          <a:p>
            <a:pPr lvl="1" marL="756284" indent="-287020">
              <a:buSzPct val="100000"/>
              <a:buFont typeface="Arial"/>
              <a:buChar char="–"/>
              <a:tabLst>
                <a:tab pos="749300" algn="l"/>
              </a:tabLst>
              <a:defRPr spc="-10" sz="2600">
                <a:solidFill>
                  <a:srgbClr val="6F2F9F"/>
                </a:solidFill>
              </a:defRPr>
            </a:pPr>
            <a:r>
              <a:t>Complete </a:t>
            </a:r>
            <a:r>
              <a:rPr spc="0">
                <a:solidFill>
                  <a:srgbClr val="800080"/>
                </a:solidFill>
              </a:rPr>
              <a:t>lack </a:t>
            </a:r>
            <a:r>
              <a:rPr spc="-5"/>
              <a:t>of</a:t>
            </a:r>
            <a:r>
              <a:rPr spc="-25"/>
              <a:t> </a:t>
            </a:r>
            <a:r>
              <a:rPr spc="-20"/>
              <a:t>oxygen.</a:t>
            </a:r>
          </a:p>
          <a:p>
            <a:pPr lvl="1">
              <a:buSzPct val="100000"/>
              <a:buChar char="–"/>
              <a:defRPr sz="31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5" sz="3000"/>
            </a:pPr>
            <a:r>
              <a:t>Hypoxia:</a:t>
            </a:r>
          </a:p>
          <a:p>
            <a:pPr lvl="1" marL="756284" indent="-287020">
              <a:buSzPct val="100000"/>
              <a:buFont typeface="Arial"/>
              <a:buChar char="–"/>
              <a:tabLst>
                <a:tab pos="749300" algn="l"/>
              </a:tabLst>
              <a:defRPr spc="-5" sz="2600">
                <a:solidFill>
                  <a:srgbClr val="800080"/>
                </a:solidFill>
              </a:defRPr>
            </a:pPr>
            <a:r>
              <a:t>Decreased </a:t>
            </a:r>
            <a:r>
              <a:rPr spc="-10"/>
              <a:t>availability </a:t>
            </a:r>
            <a:r>
              <a:t>of</a:t>
            </a:r>
            <a:r>
              <a:rPr spc="-35"/>
              <a:t> </a:t>
            </a:r>
            <a:r>
              <a:rPr spc="-25"/>
              <a:t>oxygen</a:t>
            </a:r>
          </a:p>
          <a:p>
            <a:pPr lvl="1">
              <a:buSzPct val="100000"/>
              <a:buChar char="–"/>
              <a:defRPr sz="31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20" sz="3000"/>
            </a:pPr>
            <a:r>
              <a:t>Hypoxemia:</a:t>
            </a:r>
          </a:p>
          <a:p>
            <a:pPr lvl="1" marL="756284" indent="-287020">
              <a:buSzPct val="100000"/>
              <a:buFont typeface="Arial"/>
              <a:buChar char="–"/>
              <a:tabLst>
                <a:tab pos="749300" algn="l"/>
              </a:tabLst>
              <a:defRPr spc="-5" sz="2600">
                <a:solidFill>
                  <a:srgbClr val="6F2F9F"/>
                </a:solidFill>
              </a:defRPr>
            </a:pPr>
            <a:r>
              <a:t>Decreased arterial </a:t>
            </a:r>
            <a:r>
              <a:rPr spc="-10"/>
              <a:t>concentration </a:t>
            </a:r>
            <a:r>
              <a:t>of</a:t>
            </a:r>
            <a:r>
              <a:rPr spc="-45"/>
              <a:t> </a:t>
            </a:r>
            <a:r>
              <a:rPr spc="-20"/>
              <a:t>oxygen.</a:t>
            </a:r>
          </a:p>
          <a:p>
            <a:pPr lvl="1">
              <a:buSzPct val="100000"/>
              <a:buChar char="–"/>
              <a:defRPr sz="31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5" sz="3000"/>
            </a:pPr>
            <a:r>
              <a:t>Ischemia:</a:t>
            </a:r>
          </a:p>
          <a:p>
            <a:pPr lvl="1" marL="756284" marR="5080" indent="-287020">
              <a:lnSpc>
                <a:spcPct val="80000"/>
              </a:lnSpc>
              <a:spcBef>
                <a:spcPts val="500"/>
              </a:spcBef>
              <a:buSzPct val="100000"/>
              <a:buFont typeface="Arial"/>
              <a:buChar char="–"/>
              <a:tabLst>
                <a:tab pos="749300" algn="l"/>
                <a:tab pos="749300" algn="l"/>
              </a:tabLst>
              <a:defRPr b="1" spc="-4" sz="2200">
                <a:solidFill>
                  <a:srgbClr val="6F2F9F"/>
                </a:solidFill>
              </a:defRPr>
            </a:pPr>
            <a:r>
              <a:t>Insufficient blood </a:t>
            </a:r>
            <a:r>
              <a:rPr spc="-9"/>
              <a:t>flow </a:t>
            </a:r>
            <a:r>
              <a:rPr spc="-19"/>
              <a:t>to </a:t>
            </a:r>
            <a:r>
              <a:rPr spc="-9"/>
              <a:t>cells </a:t>
            </a:r>
            <a:r>
              <a:t>or </a:t>
            </a:r>
            <a:r>
              <a:rPr spc="-15"/>
              <a:t>organ </a:t>
            </a:r>
            <a:r>
              <a:rPr spc="-9"/>
              <a:t>resulting </a:t>
            </a:r>
            <a:r>
              <a:t>in </a:t>
            </a:r>
            <a:r>
              <a:rPr spc="-15"/>
              <a:t>interrupted  </a:t>
            </a:r>
            <a:r>
              <a:rPr spc="-9"/>
              <a:t>metabolism and death </a:t>
            </a:r>
            <a:r>
              <a:t>of </a:t>
            </a:r>
            <a:r>
              <a:rPr spc="-9"/>
              <a:t>the cell </a:t>
            </a:r>
            <a:r>
              <a:t>or </a:t>
            </a:r>
            <a:r>
              <a:rPr spc="-15"/>
              <a:t>organ</a:t>
            </a:r>
            <a:r>
              <a:rPr spc="135"/>
              <a:t> </a:t>
            </a:r>
            <a:r>
              <a:rPr spc="-15"/>
              <a:t>affected.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6" name="object 2"/>
          <p:cNvSpPr/>
          <p:nvPr/>
        </p:nvSpPr>
        <p:spPr>
          <a:xfrm>
            <a:off x="562386" y="1270342"/>
            <a:ext cx="6010976" cy="41786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47" name="object 3"/>
          <p:cNvSpPr/>
          <p:nvPr/>
        </p:nvSpPr>
        <p:spPr>
          <a:xfrm>
            <a:off x="562269" y="2733381"/>
            <a:ext cx="7636558" cy="41786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48" name="object 4"/>
          <p:cNvSpPr/>
          <p:nvPr/>
        </p:nvSpPr>
        <p:spPr>
          <a:xfrm>
            <a:off x="571981" y="4196422"/>
            <a:ext cx="7727624" cy="417864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49" name="object 5"/>
          <p:cNvSpPr txBox="1"/>
          <p:nvPr/>
        </p:nvSpPr>
        <p:spPr>
          <a:xfrm>
            <a:off x="535939" y="1162556"/>
            <a:ext cx="7760336" cy="23096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b="1" sz="3200">
                <a:solidFill>
                  <a:srgbClr val="6F2F9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Global </a:t>
            </a:r>
            <a:r>
              <a:rPr spc="-5"/>
              <a:t>Hypoxic Ischemic</a:t>
            </a:r>
            <a:r>
              <a:rPr spc="-80"/>
              <a:t> </a:t>
            </a:r>
            <a:r>
              <a:t>Insult</a:t>
            </a:r>
          </a:p>
          <a:p>
            <a:pPr marR="5080" indent="12700">
              <a:lnSpc>
                <a:spcPct val="300000"/>
              </a:lnSpc>
              <a:defRPr b="1" sz="3200">
                <a:solidFill>
                  <a:srgbClr val="6F2F9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Global </a:t>
            </a:r>
            <a:r>
              <a:rPr spc="-5"/>
              <a:t>Hypoxic Ischemic </a:t>
            </a:r>
            <a:r>
              <a:t>Insult of Brain  </a:t>
            </a:r>
            <a:r>
              <a:rPr spc="-5"/>
              <a:t>Hypoxic Ischemic Encephalopathy</a:t>
            </a:r>
            <a:r>
              <a:rPr spc="-70"/>
              <a:t> </a:t>
            </a:r>
            <a:r>
              <a:t>(HIE)</a:t>
            </a:r>
          </a:p>
        </p:txBody>
      </p:sp>
      <p:sp>
        <p:nvSpPr>
          <p:cNvPr id="250" name="object 7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object 2"/>
          <p:cNvSpPr/>
          <p:nvPr/>
        </p:nvSpPr>
        <p:spPr>
          <a:xfrm>
            <a:off x="864551" y="517958"/>
            <a:ext cx="1507140" cy="428302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53" name="object 3"/>
          <p:cNvSpPr/>
          <p:nvPr/>
        </p:nvSpPr>
        <p:spPr>
          <a:xfrm>
            <a:off x="2060448" y="251458"/>
            <a:ext cx="737616" cy="1008890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54" name="object 4"/>
          <p:cNvSpPr/>
          <p:nvPr/>
        </p:nvSpPr>
        <p:spPr>
          <a:xfrm>
            <a:off x="2200655" y="251458"/>
            <a:ext cx="6416041" cy="1008890"/>
          </a:xfrm>
          <a:prstGeom prst="rect">
            <a:avLst/>
          </a:prstGeom>
          <a:blipFill>
            <a:blip r:embed="rId4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55" name="object 5"/>
          <p:cNvSpPr txBox="1"/>
          <p:nvPr>
            <p:ph type="title"/>
          </p:nvPr>
        </p:nvSpPr>
        <p:spPr>
          <a:xfrm>
            <a:off x="829461" y="354838"/>
            <a:ext cx="7489192" cy="574041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pc="-100" sz="3600"/>
            </a:lvl1pPr>
          </a:lstStyle>
          <a:p>
            <a:pPr/>
            <a:r>
              <a:t>Hypoxic-Ischemic Encephalopathy (HIE)</a:t>
            </a:r>
          </a:p>
        </p:txBody>
      </p:sp>
      <p:sp>
        <p:nvSpPr>
          <p:cNvPr id="256" name="object 8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57" name="object 6"/>
          <p:cNvSpPr txBox="1"/>
          <p:nvPr/>
        </p:nvSpPr>
        <p:spPr>
          <a:xfrm>
            <a:off x="535940" y="1393189"/>
            <a:ext cx="7940676" cy="40561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marR="132079" indent="-342900">
              <a:spcBef>
                <a:spcPts val="100"/>
              </a:spcBef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5" sz="3000"/>
            </a:pPr>
            <a:r>
              <a:t>The HIE </a:t>
            </a:r>
            <a:r>
              <a:rPr spc="-35"/>
              <a:t>refers </a:t>
            </a:r>
            <a:r>
              <a:rPr spc="-10"/>
              <a:t>to </a:t>
            </a:r>
            <a:r>
              <a:rPr spc="0"/>
              <a:t>the </a:t>
            </a:r>
            <a:r>
              <a:rPr spc="-10"/>
              <a:t>characteristic neurological  </a:t>
            </a:r>
            <a:r>
              <a:rPr spc="-15"/>
              <a:t>manifestations </a:t>
            </a:r>
            <a:r>
              <a:rPr spc="-10"/>
              <a:t>in term </a:t>
            </a:r>
            <a:r>
              <a:rPr spc="0"/>
              <a:t>and </a:t>
            </a:r>
            <a:r>
              <a:rPr spc="-15"/>
              <a:t>near-term </a:t>
            </a:r>
            <a:r>
              <a:t>newborns  </a:t>
            </a:r>
            <a:r>
              <a:rPr spc="0"/>
              <a:t>which </a:t>
            </a:r>
            <a:r>
              <a:rPr spc="-10"/>
              <a:t>develop </a:t>
            </a:r>
            <a:r>
              <a:rPr spc="0"/>
              <a:t>soon </a:t>
            </a:r>
            <a:r>
              <a:rPr spc="-10"/>
              <a:t>after </a:t>
            </a:r>
            <a:r>
              <a:t>birth </a:t>
            </a:r>
            <a:r>
              <a:rPr spc="-15"/>
              <a:t>following  </a:t>
            </a:r>
            <a:r>
              <a:rPr spc="-10"/>
              <a:t>perinatal asphyxia.</a:t>
            </a:r>
          </a:p>
          <a:p>
            <a:pPr>
              <a:buSzPct val="100000"/>
              <a:buFont typeface="Arial"/>
              <a:buChar char="•"/>
              <a:defRPr sz="43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z="3000"/>
            </a:pPr>
            <a:r>
              <a:t>Incidence: </a:t>
            </a:r>
            <a:r>
              <a:rPr spc="-10"/>
              <a:t>3-5 </a:t>
            </a:r>
            <a:r>
              <a:rPr spc="-5"/>
              <a:t>per </a:t>
            </a:r>
            <a:r>
              <a:t>1000 </a:t>
            </a:r>
            <a:r>
              <a:rPr spc="-10"/>
              <a:t>full-term live</a:t>
            </a:r>
            <a:r>
              <a:rPr spc="-45"/>
              <a:t> </a:t>
            </a:r>
            <a:r>
              <a:rPr spc="-5"/>
              <a:t>births.</a:t>
            </a:r>
          </a:p>
          <a:p>
            <a:pPr>
              <a:buSzPct val="100000"/>
              <a:buFont typeface="Arial"/>
              <a:buChar char="•"/>
              <a:defRPr sz="43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5" sz="3000"/>
            </a:pPr>
            <a:r>
              <a:t>Half of </a:t>
            </a:r>
            <a:r>
              <a:rPr spc="0"/>
              <a:t>them </a:t>
            </a:r>
            <a:r>
              <a:rPr spc="-15"/>
              <a:t>progress </a:t>
            </a:r>
            <a:r>
              <a:rPr spc="-10"/>
              <a:t>to </a:t>
            </a:r>
            <a:r>
              <a:rPr spc="-15"/>
              <a:t>moderate </a:t>
            </a:r>
            <a:r>
              <a:rPr spc="-10"/>
              <a:t>to </a:t>
            </a:r>
            <a:r>
              <a:rPr spc="-15"/>
              <a:t>severe</a:t>
            </a:r>
            <a:r>
              <a:rPr spc="-10"/>
              <a:t> </a:t>
            </a:r>
            <a:r>
              <a:t>HIE.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object 2"/>
          <p:cNvSpPr/>
          <p:nvPr/>
        </p:nvSpPr>
        <p:spPr>
          <a:xfrm>
            <a:off x="4250914" y="443522"/>
            <a:ext cx="686760" cy="363312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60" name="object 3"/>
          <p:cNvSpPr txBox="1"/>
          <p:nvPr>
            <p:ph type="title"/>
          </p:nvPr>
        </p:nvSpPr>
        <p:spPr>
          <a:xfrm>
            <a:off x="4208526" y="245109"/>
            <a:ext cx="728981" cy="635001"/>
          </a:xfrm>
          <a:prstGeom prst="rect">
            <a:avLst/>
          </a:prstGeom>
        </p:spPr>
        <p:txBody>
          <a:bodyPr/>
          <a:lstStyle>
            <a:lvl1pPr indent="12700">
              <a:defRPr spc="-100"/>
            </a:lvl1pPr>
          </a:lstStyle>
          <a:p>
            <a:pPr/>
            <a:r>
              <a:t>HIE</a:t>
            </a:r>
          </a:p>
        </p:txBody>
      </p:sp>
      <p:sp>
        <p:nvSpPr>
          <p:cNvPr id="261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62" name="object 4"/>
          <p:cNvSpPr txBox="1"/>
          <p:nvPr/>
        </p:nvSpPr>
        <p:spPr>
          <a:xfrm>
            <a:off x="535939" y="1163699"/>
            <a:ext cx="8072757" cy="40529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marR="540384" indent="-342900" algn="just">
              <a:spcBef>
                <a:spcPts val="100"/>
              </a:spcBef>
              <a:buSzPct val="100000"/>
              <a:buFont typeface="Arial"/>
              <a:buChar char="•"/>
              <a:tabLst>
                <a:tab pos="355600" algn="l"/>
              </a:tabLst>
              <a:defRPr spc="-5" sz="3200"/>
            </a:pPr>
            <a:r>
              <a:t>The encephalopathy resulting </a:t>
            </a:r>
            <a:r>
              <a:rPr spc="-15"/>
              <a:t>from </a:t>
            </a:r>
            <a:r>
              <a:rPr spc="-20"/>
              <a:t>hypoxia  </a:t>
            </a:r>
            <a:r>
              <a:t>(low </a:t>
            </a:r>
            <a:r>
              <a:rPr spc="-15"/>
              <a:t>oxygen) </a:t>
            </a:r>
            <a:r>
              <a:rPr spc="0"/>
              <a:t>and ischemia </a:t>
            </a:r>
            <a:r>
              <a:t>(low blood flow)  </a:t>
            </a:r>
            <a:r>
              <a:rPr spc="0"/>
              <a:t>mainly </a:t>
            </a:r>
            <a:r>
              <a:rPr spc="-20"/>
              <a:t>to </a:t>
            </a:r>
            <a:r>
              <a:rPr spc="0"/>
              <a:t>the</a:t>
            </a:r>
            <a:r>
              <a:rPr spc="50"/>
              <a:t> </a:t>
            </a:r>
            <a:r>
              <a:rPr spc="-15"/>
              <a:t>brain.</a:t>
            </a:r>
          </a:p>
          <a:p>
            <a:pPr>
              <a:buSzPct val="100000"/>
              <a:buFont typeface="Arial"/>
              <a:buChar char="•"/>
              <a:defRPr sz="4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marR="5080" indent="-342900">
              <a:lnSpc>
                <a:spcPct val="100200"/>
              </a:lnSpc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5" sz="3200"/>
            </a:pPr>
            <a:r>
              <a:t>The HIE </a:t>
            </a:r>
            <a:r>
              <a:rPr spc="-35"/>
              <a:t>refers </a:t>
            </a:r>
            <a:r>
              <a:rPr spc="-20"/>
              <a:t>to </a:t>
            </a:r>
            <a:r>
              <a:rPr spc="0"/>
              <a:t>the </a:t>
            </a:r>
            <a:r>
              <a:rPr spc="-10"/>
              <a:t>characteristic  neurological </a:t>
            </a:r>
            <a:r>
              <a:rPr spc="-15"/>
              <a:t>manifestations </a:t>
            </a:r>
            <a:r>
              <a:rPr spc="0"/>
              <a:t>in </a:t>
            </a:r>
            <a:r>
              <a:rPr spc="-10"/>
              <a:t>term </a:t>
            </a:r>
            <a:r>
              <a:rPr spc="0"/>
              <a:t>and </a:t>
            </a:r>
            <a:r>
              <a:rPr spc="-20"/>
              <a:t>near-  </a:t>
            </a:r>
            <a:r>
              <a:rPr spc="-10"/>
              <a:t>term </a:t>
            </a:r>
            <a:r>
              <a:t>newborns </a:t>
            </a:r>
            <a:r>
              <a:rPr spc="0"/>
              <a:t>which </a:t>
            </a:r>
            <a:r>
              <a:rPr spc="-10"/>
              <a:t>develop </a:t>
            </a:r>
            <a:r>
              <a:t>soon </a:t>
            </a:r>
            <a:r>
              <a:rPr spc="-15"/>
              <a:t>after </a:t>
            </a:r>
            <a:r>
              <a:t>birth  </a:t>
            </a:r>
            <a:r>
              <a:rPr spc="-15"/>
              <a:t>following </a:t>
            </a:r>
            <a:r>
              <a:rPr spc="-10"/>
              <a:t>perinatal</a:t>
            </a:r>
            <a:r>
              <a:rPr spc="50"/>
              <a:t> </a:t>
            </a:r>
            <a:r>
              <a:t>asphyxia.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object 2"/>
          <p:cNvSpPr/>
          <p:nvPr/>
        </p:nvSpPr>
        <p:spPr>
          <a:xfrm>
            <a:off x="3445764" y="471978"/>
            <a:ext cx="2314576" cy="52501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65" name="object 3"/>
          <p:cNvSpPr txBox="1"/>
          <p:nvPr>
            <p:ph type="title"/>
          </p:nvPr>
        </p:nvSpPr>
        <p:spPr>
          <a:xfrm>
            <a:off x="3399282" y="286256"/>
            <a:ext cx="2345691" cy="696596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 sz="4400"/>
            </a:pPr>
            <a:r>
              <a:t>Pa</a:t>
            </a:r>
            <a:r>
              <a:rPr spc="0"/>
              <a:t>tho</a:t>
            </a:r>
            <a:r>
              <a:t>l</a:t>
            </a:r>
            <a:r>
              <a:rPr spc="0"/>
              <a:t>ogy</a:t>
            </a:r>
          </a:p>
        </p:txBody>
      </p:sp>
      <p:sp>
        <p:nvSpPr>
          <p:cNvPr id="266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67" name="object 4"/>
          <p:cNvSpPr txBox="1"/>
          <p:nvPr/>
        </p:nvSpPr>
        <p:spPr>
          <a:xfrm>
            <a:off x="535939" y="1558111"/>
            <a:ext cx="7940042" cy="29688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marR="5080" indent="-342900">
              <a:spcBef>
                <a:spcPts val="100"/>
              </a:spcBef>
              <a:buSzPct val="100000"/>
              <a:buChar char="•"/>
              <a:tabLst>
                <a:tab pos="342900" algn="l"/>
                <a:tab pos="355600" algn="l"/>
              </a:tabLst>
              <a:defRPr sz="320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Lack of </a:t>
            </a:r>
            <a:r>
              <a:rPr spc="-5"/>
              <a:t>adequate breathing </a:t>
            </a:r>
            <a:r>
              <a:rPr spc="5">
                <a:latin typeface="Wingdings"/>
                <a:ea typeface="Wingdings"/>
                <a:cs typeface="Wingdings"/>
                <a:sym typeface="Wingdings"/>
              </a:rPr>
              <a:t></a:t>
            </a:r>
            <a:r>
              <a:rPr spc="5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t>lack of  oxygen supply to </a:t>
            </a:r>
            <a:r>
              <a:rPr spc="-5"/>
              <a:t>heart 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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pc="-5"/>
              <a:t>Inability </a:t>
            </a:r>
            <a:r>
              <a:t>of </a:t>
            </a:r>
            <a:r>
              <a:rPr spc="-5"/>
              <a:t>heart  </a:t>
            </a:r>
            <a:r>
              <a:t>to </a:t>
            </a:r>
            <a:r>
              <a:rPr spc="-5"/>
              <a:t>pump adequate blood 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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t>hypoxia +  ischemia to </a:t>
            </a:r>
            <a:r>
              <a:rPr spc="-5"/>
              <a:t>organs </a:t>
            </a:r>
            <a:r>
              <a:t>(particularly</a:t>
            </a:r>
            <a:r>
              <a:rPr spc="-60"/>
              <a:t> </a:t>
            </a:r>
            <a:r>
              <a:t>brain).</a:t>
            </a:r>
          </a:p>
          <a:p>
            <a:pPr>
              <a:buClr>
                <a:srgbClr val="0000CC"/>
              </a:buClr>
              <a:buSzPct val="100000"/>
              <a:buFont typeface="Arial"/>
              <a:buChar char="•"/>
              <a:defRPr sz="41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Char char="•"/>
              <a:tabLst>
                <a:tab pos="342900" algn="l"/>
                <a:tab pos="355600" algn="l"/>
              </a:tabLst>
              <a:defRPr spc="-5" sz="3200">
                <a:solidFill>
                  <a:srgbClr val="0000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Longer </a:t>
            </a:r>
            <a:r>
              <a:rPr spc="0"/>
              <a:t>Arrest </a:t>
            </a:r>
            <a:r>
              <a:rPr spc="0">
                <a:latin typeface="Wingdings"/>
                <a:ea typeface="Wingdings"/>
                <a:cs typeface="Wingdings"/>
                <a:sym typeface="Wingdings"/>
              </a:rPr>
              <a:t></a:t>
            </a:r>
            <a:r>
              <a:rPr spc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pc="0"/>
              <a:t>Infarct </a:t>
            </a:r>
            <a:r>
              <a:rPr spc="0">
                <a:latin typeface="Wingdings"/>
                <a:ea typeface="Wingdings"/>
                <a:cs typeface="Wingdings"/>
                <a:sym typeface="Wingdings"/>
              </a:rPr>
              <a:t></a:t>
            </a:r>
            <a:r>
              <a:rPr spc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pc="0"/>
              <a:t>Brain</a:t>
            </a:r>
            <a:r>
              <a:rPr spc="-120"/>
              <a:t> </a:t>
            </a:r>
            <a:r>
              <a:rPr spc="0"/>
              <a:t>Death.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object 2"/>
          <p:cNvSpPr/>
          <p:nvPr/>
        </p:nvSpPr>
        <p:spPr>
          <a:xfrm>
            <a:off x="1501363" y="528275"/>
            <a:ext cx="6187744" cy="392188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70" name="object 3"/>
          <p:cNvSpPr txBox="1"/>
          <p:nvPr>
            <p:ph type="title"/>
          </p:nvPr>
        </p:nvSpPr>
        <p:spPr>
          <a:xfrm>
            <a:off x="1464944" y="388365"/>
            <a:ext cx="6215380" cy="513716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pc="-100" sz="3200"/>
            </a:lvl1pPr>
          </a:lstStyle>
          <a:p>
            <a:pPr/>
            <a:r>
              <a:t>Brain Regions vulnerable for damage</a:t>
            </a:r>
          </a:p>
        </p:txBody>
      </p:sp>
      <p:sp>
        <p:nvSpPr>
          <p:cNvPr id="271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72" name="object 4"/>
          <p:cNvSpPr txBox="1"/>
          <p:nvPr/>
        </p:nvSpPr>
        <p:spPr>
          <a:xfrm>
            <a:off x="1526794" y="1160016"/>
            <a:ext cx="6372226" cy="43821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indent="-342900">
              <a:spcBef>
                <a:spcPts val="100"/>
              </a:spcBef>
              <a:buSzPct val="100000"/>
              <a:buFont typeface="Arial"/>
              <a:buChar char="•"/>
              <a:tabLst>
                <a:tab pos="355600" algn="l"/>
              </a:tabLst>
              <a:defRPr spc="-5" sz="3600"/>
            </a:pPr>
            <a:r>
              <a:t>Hippocampus,</a:t>
            </a:r>
          </a:p>
          <a:p>
            <a:pPr>
              <a:buSzPct val="100000"/>
              <a:buFont typeface="Arial"/>
              <a:buChar char="•"/>
              <a:defRPr sz="52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55600" algn="l"/>
              </a:tabLst>
              <a:defRPr sz="3600"/>
            </a:pPr>
            <a:r>
              <a:t>Purkinje </a:t>
            </a:r>
            <a:r>
              <a:rPr spc="-10"/>
              <a:t>Neurons </a:t>
            </a:r>
            <a:r>
              <a:t>in</a:t>
            </a:r>
            <a:r>
              <a:rPr spc="-85"/>
              <a:t> </a:t>
            </a:r>
            <a:r>
              <a:rPr spc="-10"/>
              <a:t>Cerebellum,</a:t>
            </a:r>
          </a:p>
          <a:p>
            <a:pPr>
              <a:buSzPct val="100000"/>
              <a:buFont typeface="Arial"/>
              <a:buChar char="•"/>
              <a:defRPr sz="52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55600" algn="l"/>
              </a:tabLst>
              <a:defRPr sz="3600"/>
            </a:pPr>
            <a:r>
              <a:t>Basal Ganglia,</a:t>
            </a:r>
            <a:r>
              <a:rPr spc="-10"/>
              <a:t> </a:t>
            </a:r>
            <a:r>
              <a:t>and</a:t>
            </a:r>
          </a:p>
          <a:p>
            <a:pPr>
              <a:buSzPct val="100000"/>
              <a:buFont typeface="Arial"/>
              <a:buChar char="•"/>
              <a:defRPr sz="52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55600" algn="l"/>
              </a:tabLst>
              <a:defRPr spc="-15" sz="3600"/>
            </a:pPr>
            <a:r>
              <a:t>Brain-stem.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object 2"/>
          <p:cNvSpPr/>
          <p:nvPr/>
        </p:nvSpPr>
        <p:spPr>
          <a:xfrm>
            <a:off x="3077378" y="647238"/>
            <a:ext cx="3041843" cy="52501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75" name="object 3"/>
          <p:cNvSpPr txBox="1"/>
          <p:nvPr>
            <p:ph type="title"/>
          </p:nvPr>
        </p:nvSpPr>
        <p:spPr>
          <a:xfrm>
            <a:off x="3030472" y="461898"/>
            <a:ext cx="3082291" cy="696597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pc="-100" sz="4400"/>
            </a:lvl1pPr>
          </a:lstStyle>
          <a:p>
            <a:pPr/>
            <a:r>
              <a:t>Pathogenesis</a:t>
            </a:r>
          </a:p>
        </p:txBody>
      </p:sp>
      <p:sp>
        <p:nvSpPr>
          <p:cNvPr id="276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77" name="object 4"/>
          <p:cNvSpPr txBox="1"/>
          <p:nvPr/>
        </p:nvSpPr>
        <p:spPr>
          <a:xfrm>
            <a:off x="535939" y="1613229"/>
            <a:ext cx="7757161" cy="26056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indent="-342900">
              <a:buSzPct val="100000"/>
              <a:buFont typeface="Arial"/>
              <a:buChar char="•"/>
              <a:tabLst>
                <a:tab pos="355600" algn="l"/>
              </a:tabLst>
              <a:defRPr spc="-15" sz="4000"/>
            </a:pPr>
            <a:r>
              <a:t>Poorly</a:t>
            </a:r>
            <a:r>
              <a:rPr spc="-4"/>
              <a:t> </a:t>
            </a:r>
            <a:r>
              <a:rPr spc="-19"/>
              <a:t>understood,</a:t>
            </a:r>
          </a:p>
          <a:p>
            <a:pPr>
              <a:buSzPct val="100000"/>
              <a:buFont typeface="Arial"/>
              <a:buChar char="•"/>
              <a:defRPr sz="58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marR="5080" indent="-342900">
              <a:buSzPct val="100000"/>
              <a:buFont typeface="Arial"/>
              <a:buChar char="•"/>
              <a:tabLst>
                <a:tab pos="355600" algn="l"/>
              </a:tabLst>
              <a:defRPr spc="-15" sz="4000"/>
            </a:pPr>
            <a:r>
              <a:t>Hypoxic </a:t>
            </a:r>
            <a:r>
              <a:rPr spc="-4"/>
              <a:t>Ischemic insult </a:t>
            </a:r>
            <a:r>
              <a:rPr spc="-19"/>
              <a:t>can </a:t>
            </a:r>
            <a:r>
              <a:rPr spc="-4"/>
              <a:t>damage  </a:t>
            </a:r>
            <a:r>
              <a:rPr spc="-9"/>
              <a:t>periventricular </a:t>
            </a:r>
            <a:r>
              <a:t>white </a:t>
            </a:r>
            <a:r>
              <a:rPr spc="-25"/>
              <a:t>matter</a:t>
            </a:r>
            <a:r>
              <a:rPr spc="15"/>
              <a:t> </a:t>
            </a:r>
            <a:r>
              <a:rPr spc="-19"/>
              <a:t>tracks.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object 2"/>
          <p:cNvSpPr/>
          <p:nvPr/>
        </p:nvSpPr>
        <p:spPr>
          <a:xfrm>
            <a:off x="3674588" y="647238"/>
            <a:ext cx="1858468" cy="52501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80" name="object 3"/>
          <p:cNvSpPr txBox="1"/>
          <p:nvPr>
            <p:ph type="title"/>
          </p:nvPr>
        </p:nvSpPr>
        <p:spPr>
          <a:xfrm>
            <a:off x="3627882" y="461898"/>
            <a:ext cx="1889761" cy="696597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 sz="4400"/>
            </a:pPr>
            <a:r>
              <a:t>E</a:t>
            </a:r>
            <a:r>
              <a:rPr spc="0"/>
              <a:t>tio</a:t>
            </a:r>
            <a:r>
              <a:t>l</a:t>
            </a:r>
            <a:r>
              <a:rPr spc="0"/>
              <a:t>ogy</a:t>
            </a:r>
          </a:p>
        </p:txBody>
      </p:sp>
      <p:sp>
        <p:nvSpPr>
          <p:cNvPr id="281" name="object 7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82" name="object 4"/>
          <p:cNvSpPr txBox="1"/>
          <p:nvPr/>
        </p:nvSpPr>
        <p:spPr>
          <a:xfrm>
            <a:off x="1374393" y="1622374"/>
            <a:ext cx="3230882" cy="24107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20" sz="2800"/>
            </a:pPr>
            <a:r>
              <a:t>Perinatal</a:t>
            </a:r>
            <a:r>
              <a:rPr spc="-25"/>
              <a:t> </a:t>
            </a:r>
            <a:r>
              <a:rPr spc="-10"/>
              <a:t>Asphyxia,</a:t>
            </a:r>
          </a:p>
          <a:p>
            <a:pPr>
              <a:buSzPct val="100000"/>
              <a:buFont typeface="Arial"/>
              <a:buChar char="•"/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0" sz="2800"/>
            </a:pPr>
            <a:r>
              <a:t>Drowning,</a:t>
            </a:r>
          </a:p>
          <a:p>
            <a:pPr>
              <a:buSzPct val="100000"/>
              <a:buFont typeface="Arial"/>
              <a:buChar char="•"/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5" sz="2800"/>
            </a:pPr>
            <a:r>
              <a:t>Airway</a:t>
            </a:r>
            <a:r>
              <a:rPr spc="-75"/>
              <a:t> </a:t>
            </a:r>
            <a:r>
              <a:rPr spc="-10"/>
              <a:t>Obstruction,</a:t>
            </a:r>
          </a:p>
        </p:txBody>
      </p:sp>
      <p:sp>
        <p:nvSpPr>
          <p:cNvPr id="283" name="object 5"/>
          <p:cNvSpPr txBox="1"/>
          <p:nvPr/>
        </p:nvSpPr>
        <p:spPr>
          <a:xfrm>
            <a:off x="6099428" y="1622374"/>
            <a:ext cx="1644651" cy="24107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35" sz="2800"/>
            </a:pPr>
            <a:r>
              <a:t>Trauma,</a:t>
            </a:r>
          </a:p>
          <a:p>
            <a:pPr>
              <a:buSzPct val="100000"/>
              <a:buFont typeface="Arial"/>
              <a:buChar char="•"/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5" sz="2800"/>
            </a:pPr>
            <a:r>
              <a:t>Hanging,</a:t>
            </a:r>
          </a:p>
          <a:p>
            <a:pPr>
              <a:buSzPct val="100000"/>
              <a:buFont typeface="Arial"/>
              <a:buChar char="•"/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5" sz="2800"/>
            </a:pPr>
            <a:r>
              <a:t>Infection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object 2"/>
          <p:cNvSpPr/>
          <p:nvPr/>
        </p:nvSpPr>
        <p:spPr>
          <a:xfrm>
            <a:off x="3520256" y="675875"/>
            <a:ext cx="2137014" cy="410465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86" name="object 3"/>
          <p:cNvSpPr txBox="1"/>
          <p:nvPr>
            <p:ph type="title"/>
          </p:nvPr>
        </p:nvSpPr>
        <p:spPr>
          <a:xfrm>
            <a:off x="3492246" y="461898"/>
            <a:ext cx="2158366" cy="696597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 sz="4400"/>
            </a:pPr>
            <a:r>
              <a:t>Outc</a:t>
            </a:r>
            <a:r>
              <a:rPr spc="0"/>
              <a:t>ome</a:t>
            </a:r>
          </a:p>
        </p:txBody>
      </p:sp>
      <p:sp>
        <p:nvSpPr>
          <p:cNvPr id="287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88" name="object 4"/>
          <p:cNvSpPr txBox="1"/>
          <p:nvPr/>
        </p:nvSpPr>
        <p:spPr>
          <a:xfrm>
            <a:off x="1298194" y="1616913"/>
            <a:ext cx="5586730" cy="36227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indent="-342900">
              <a:spcBef>
                <a:spcPts val="100"/>
              </a:spcBef>
              <a:buSzPct val="100000"/>
              <a:buFont typeface="Arial"/>
              <a:buChar char="•"/>
              <a:tabLst>
                <a:tab pos="355600" algn="l"/>
              </a:tabLst>
              <a:defRPr spc="-10" sz="3600"/>
            </a:pPr>
            <a:r>
              <a:t>Immediate </a:t>
            </a:r>
            <a:r>
              <a:rPr spc="-15"/>
              <a:t>outcome:</a:t>
            </a:r>
            <a:r>
              <a:rPr spc="-75"/>
              <a:t> </a:t>
            </a:r>
            <a:r>
              <a:t>Death.</a:t>
            </a:r>
          </a:p>
          <a:p>
            <a:pPr>
              <a:buSzPct val="100000"/>
              <a:buFont typeface="Arial"/>
              <a:buChar char="•"/>
              <a:defRPr sz="52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55600" algn="l"/>
              </a:tabLst>
              <a:defRPr spc="-25" sz="3600"/>
            </a:pPr>
            <a:r>
              <a:t>Late </a:t>
            </a:r>
            <a:r>
              <a:rPr spc="-15"/>
              <a:t>outcome </a:t>
            </a:r>
            <a:r>
              <a:rPr spc="0"/>
              <a:t>(</a:t>
            </a:r>
            <a:r>
              <a:rPr i="1" spc="0">
                <a:latin typeface="Arial Narrow"/>
                <a:ea typeface="Arial Narrow"/>
                <a:cs typeface="Arial Narrow"/>
                <a:sym typeface="Arial Narrow"/>
              </a:rPr>
              <a:t>if</a:t>
            </a:r>
            <a:r>
              <a:rPr i="1" spc="-10">
                <a:latin typeface="Arial Narrow"/>
                <a:ea typeface="Arial Narrow"/>
                <a:cs typeface="Arial Narrow"/>
                <a:sym typeface="Arial Narrow"/>
              </a:rPr>
              <a:t> </a:t>
            </a:r>
            <a:r>
              <a:rPr i="1" spc="-5">
                <a:latin typeface="Arial Narrow"/>
                <a:ea typeface="Arial Narrow"/>
                <a:cs typeface="Arial Narrow"/>
                <a:sym typeface="Arial Narrow"/>
              </a:rPr>
              <a:t>survived</a:t>
            </a:r>
            <a:r>
              <a:rPr spc="-5"/>
              <a:t>):</a:t>
            </a:r>
          </a:p>
          <a:p>
            <a:pPr lvl="1" marL="756284" indent="-287020">
              <a:spcBef>
                <a:spcPts val="700"/>
              </a:spcBef>
              <a:buSzPct val="100000"/>
              <a:buFont typeface="Arial"/>
              <a:buChar char="–"/>
              <a:tabLst>
                <a:tab pos="749300" algn="l"/>
              </a:tabLst>
              <a:defRPr spc="-15" sz="3200">
                <a:solidFill>
                  <a:srgbClr val="0000FF"/>
                </a:solidFill>
              </a:defRPr>
            </a:pPr>
            <a:r>
              <a:t>Cerebral</a:t>
            </a:r>
            <a:r>
              <a:rPr spc="-25"/>
              <a:t> </a:t>
            </a:r>
            <a:r>
              <a:rPr spc="-65"/>
              <a:t>Palsy,</a:t>
            </a:r>
          </a:p>
          <a:p>
            <a:pPr lvl="1" marL="756284" indent="-287020">
              <a:spcBef>
                <a:spcPts val="700"/>
              </a:spcBef>
              <a:buSzPct val="100000"/>
              <a:buFont typeface="Arial"/>
              <a:buChar char="–"/>
              <a:tabLst>
                <a:tab pos="749300" algn="l"/>
              </a:tabLst>
              <a:defRPr spc="-10" sz="3200">
                <a:solidFill>
                  <a:srgbClr val="0000FF"/>
                </a:solidFill>
              </a:defRPr>
            </a:pPr>
            <a:r>
              <a:t>Developmental </a:t>
            </a:r>
            <a:r>
              <a:rPr spc="-50"/>
              <a:t>Delay,</a:t>
            </a:r>
          </a:p>
          <a:p>
            <a:pPr lvl="1" marL="756284" indent="-287020">
              <a:spcBef>
                <a:spcPts val="700"/>
              </a:spcBef>
              <a:buSzPct val="100000"/>
              <a:buFont typeface="Arial"/>
              <a:buChar char="–"/>
              <a:tabLst>
                <a:tab pos="749300" algn="l"/>
              </a:tabLst>
              <a:defRPr spc="-15" sz="3200">
                <a:solidFill>
                  <a:srgbClr val="0000FF"/>
                </a:solidFill>
              </a:defRPr>
            </a:pPr>
            <a:r>
              <a:t>Mental</a:t>
            </a:r>
            <a:r>
              <a:rPr spc="-5"/>
              <a:t> </a:t>
            </a:r>
            <a:r>
              <a:rPr spc="-20"/>
              <a:t>Retardation.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object 2"/>
          <p:cNvSpPr/>
          <p:nvPr/>
        </p:nvSpPr>
        <p:spPr>
          <a:xfrm>
            <a:off x="1462071" y="470339"/>
            <a:ext cx="6261392" cy="43782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91" name="object 3"/>
          <p:cNvSpPr txBox="1"/>
          <p:nvPr>
            <p:ph type="title"/>
          </p:nvPr>
        </p:nvSpPr>
        <p:spPr>
          <a:xfrm>
            <a:off x="1417699" y="316738"/>
            <a:ext cx="6306822" cy="574041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z="3600"/>
            </a:pPr>
            <a:r>
              <a:t>Further </a:t>
            </a:r>
            <a:r>
              <a:rPr spc="-100"/>
              <a:t>Outcome (complications)</a:t>
            </a:r>
          </a:p>
        </p:txBody>
      </p:sp>
      <p:sp>
        <p:nvSpPr>
          <p:cNvPr id="292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93" name="object 4"/>
          <p:cNvSpPr txBox="1"/>
          <p:nvPr/>
        </p:nvSpPr>
        <p:spPr>
          <a:xfrm>
            <a:off x="1526794" y="1241677"/>
            <a:ext cx="5965826" cy="44681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0" sz="2800"/>
            </a:pPr>
            <a:r>
              <a:t>Death,</a:t>
            </a:r>
          </a:p>
          <a:p>
            <a:pPr>
              <a:buSzPct val="100000"/>
              <a:buFont typeface="Arial"/>
              <a:buChar char="•"/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35" sz="2800"/>
            </a:pPr>
            <a:r>
              <a:t>Vegetative</a:t>
            </a:r>
            <a:r>
              <a:rPr spc="-50"/>
              <a:t> </a:t>
            </a:r>
            <a:r>
              <a:rPr spc="-20"/>
              <a:t>State,</a:t>
            </a:r>
          </a:p>
          <a:p>
            <a:pPr>
              <a:buSzPct val="100000"/>
              <a:buFont typeface="Arial"/>
              <a:buChar char="•"/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20" sz="2800"/>
            </a:pPr>
            <a:r>
              <a:t>Severe</a:t>
            </a:r>
            <a:r>
              <a:rPr spc="-55"/>
              <a:t> </a:t>
            </a:r>
            <a:r>
              <a:rPr spc="-30"/>
              <a:t>Disability,</a:t>
            </a:r>
          </a:p>
          <a:p>
            <a:pPr>
              <a:buSzPct val="100000"/>
              <a:buFont typeface="Arial"/>
              <a:buChar char="•"/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5" sz="2800"/>
            </a:pPr>
            <a:r>
              <a:t>SIRS,</a:t>
            </a:r>
          </a:p>
          <a:p>
            <a:pPr>
              <a:buSzPct val="100000"/>
              <a:buFont typeface="Arial"/>
              <a:buChar char="•"/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0" sz="2800"/>
            </a:pPr>
            <a:r>
              <a:t>Multiple </a:t>
            </a:r>
            <a:r>
              <a:rPr spc="-25"/>
              <a:t>Organ </a:t>
            </a:r>
            <a:r>
              <a:t>Dysfunction</a:t>
            </a:r>
            <a:r>
              <a:rPr spc="85"/>
              <a:t> </a:t>
            </a:r>
            <a:r>
              <a:rPr spc="-20"/>
              <a:t>Syndrome.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object 2"/>
          <p:cNvSpPr/>
          <p:nvPr/>
        </p:nvSpPr>
        <p:spPr>
          <a:xfrm>
            <a:off x="1471975" y="544379"/>
            <a:ext cx="6235101" cy="478042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296" name="object 3"/>
          <p:cNvSpPr txBox="1"/>
          <p:nvPr>
            <p:ph type="title"/>
          </p:nvPr>
        </p:nvSpPr>
        <p:spPr>
          <a:xfrm>
            <a:off x="1429891" y="374649"/>
            <a:ext cx="6284597" cy="635001"/>
          </a:xfrm>
          <a:prstGeom prst="rect">
            <a:avLst/>
          </a:prstGeom>
        </p:spPr>
        <p:txBody>
          <a:bodyPr/>
          <a:lstStyle/>
          <a:p>
            <a:pPr indent="12700">
              <a:defRPr spc="-100"/>
            </a:pPr>
            <a:r>
              <a:t>Etiology of Perinatal</a:t>
            </a:r>
            <a:r>
              <a:rPr spc="0"/>
              <a:t> </a:t>
            </a:r>
            <a:r>
              <a:t>Asphyxia</a:t>
            </a:r>
          </a:p>
        </p:txBody>
      </p:sp>
      <p:sp>
        <p:nvSpPr>
          <p:cNvPr id="297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298" name="object 4"/>
          <p:cNvSpPr txBox="1"/>
          <p:nvPr/>
        </p:nvSpPr>
        <p:spPr>
          <a:xfrm>
            <a:off x="2441194" y="1343531"/>
            <a:ext cx="4029076" cy="41817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indent="-342900">
              <a:spcBef>
                <a:spcPts val="100"/>
              </a:spcBef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0" sz="3200"/>
            </a:pPr>
            <a:r>
              <a:t>Multifactorial,</a:t>
            </a:r>
          </a:p>
          <a:p>
            <a:pPr>
              <a:buSzPct val="100000"/>
              <a:buFont typeface="Arial"/>
              <a:buChar char="•"/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5" sz="3200"/>
            </a:pPr>
            <a:r>
              <a:t>Antepartum:</a:t>
            </a:r>
          </a:p>
          <a:p>
            <a:pPr indent="469900">
              <a:spcBef>
                <a:spcPts val="300"/>
              </a:spcBef>
              <a:defRPr spc="-5" sz="28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– </a:t>
            </a:r>
            <a:r>
              <a:rPr spc="-15">
                <a:latin typeface="Calibri"/>
                <a:ea typeface="Calibri"/>
                <a:cs typeface="Calibri"/>
                <a:sym typeface="Calibri"/>
              </a:rPr>
              <a:t>Placental</a:t>
            </a:r>
            <a:r>
              <a:rPr spc="-10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spc="-20">
                <a:latin typeface="Calibri"/>
                <a:ea typeface="Calibri"/>
                <a:cs typeface="Calibri"/>
                <a:sym typeface="Calibri"/>
              </a:rPr>
              <a:t>Insufficiency.</a:t>
            </a:r>
          </a:p>
          <a:p>
            <a:pPr>
              <a:defRPr sz="39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0" sz="3200"/>
            </a:pPr>
            <a:r>
              <a:t>Intrapartum,</a:t>
            </a:r>
            <a:r>
              <a:rPr spc="20"/>
              <a:t> </a:t>
            </a:r>
            <a:r>
              <a:rPr spc="0"/>
              <a:t>and</a:t>
            </a:r>
          </a:p>
          <a:p>
            <a:pPr>
              <a:buSzPct val="100000"/>
              <a:buFont typeface="Arial"/>
              <a:buChar char="•"/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0" sz="3200"/>
            </a:pPr>
            <a:r>
              <a:t>Postpartum </a:t>
            </a:r>
            <a:r>
              <a:rPr spc="-5"/>
              <a:t>period.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object 2"/>
          <p:cNvSpPr/>
          <p:nvPr/>
        </p:nvSpPr>
        <p:spPr>
          <a:xfrm>
            <a:off x="1926455" y="591973"/>
            <a:ext cx="5335669" cy="534558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98" name="object 3"/>
          <p:cNvSpPr txBox="1"/>
          <p:nvPr>
            <p:ph type="title"/>
          </p:nvPr>
        </p:nvSpPr>
        <p:spPr>
          <a:xfrm>
            <a:off x="1879473" y="415797"/>
            <a:ext cx="5386705" cy="696596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pc="-100" sz="4400"/>
            </a:lvl1pPr>
          </a:lstStyle>
          <a:p>
            <a:pPr/>
            <a:r>
              <a:t>Perinatal Asphyxia (PA)</a:t>
            </a:r>
          </a:p>
        </p:txBody>
      </p:sp>
      <p:sp>
        <p:nvSpPr>
          <p:cNvPr id="99" name="object 6"/>
          <p:cNvSpPr txBox="1"/>
          <p:nvPr>
            <p:ph type="sldNum" sz="quarter" idx="4294967295"/>
          </p:nvPr>
        </p:nvSpPr>
        <p:spPr>
          <a:xfrm>
            <a:off x="8414256" y="6409435"/>
            <a:ext cx="127001" cy="16002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00" name="object 4"/>
          <p:cNvSpPr txBox="1"/>
          <p:nvPr/>
        </p:nvSpPr>
        <p:spPr>
          <a:xfrm>
            <a:off x="535939" y="1406600"/>
            <a:ext cx="7863842" cy="38517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i="1" sz="3600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Perinatal asphyxia, neonatal</a:t>
            </a:r>
            <a:r>
              <a:rPr spc="-120"/>
              <a:t> </a:t>
            </a:r>
            <a:r>
              <a:t>asphyxia,</a:t>
            </a:r>
          </a:p>
          <a:p>
            <a:pPr marR="5080" indent="12700">
              <a:spcBef>
                <a:spcPts val="100"/>
              </a:spcBef>
              <a:defRPr sz="4400"/>
            </a:pPr>
            <a:r>
              <a:t>or </a:t>
            </a:r>
            <a:r>
              <a:rPr i="1" spc="-5" sz="3600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birth </a:t>
            </a:r>
            <a:r>
              <a:rPr i="1" sz="3600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asphyxia </a:t>
            </a:r>
            <a:r>
              <a:t>is the </a:t>
            </a:r>
            <a:r>
              <a:rPr spc="-4"/>
              <a:t>medical  condition </a:t>
            </a:r>
            <a:r>
              <a:rPr spc="-9"/>
              <a:t>resulting </a:t>
            </a:r>
            <a:r>
              <a:rPr spc="-25"/>
              <a:t>from  </a:t>
            </a:r>
            <a:r>
              <a:rPr spc="-9"/>
              <a:t>deprivation </a:t>
            </a:r>
            <a:r>
              <a:rPr spc="-4"/>
              <a:t>of </a:t>
            </a:r>
            <a:r>
              <a:rPr spc="-30"/>
              <a:t>oxygen </a:t>
            </a:r>
            <a:r>
              <a:rPr spc="-25"/>
              <a:t>to </a:t>
            </a:r>
            <a:r>
              <a:t>a  </a:t>
            </a:r>
            <a:r>
              <a:rPr spc="-4"/>
              <a:t>newborn </a:t>
            </a:r>
            <a:r>
              <a:rPr spc="-25"/>
              <a:t>infant </a:t>
            </a:r>
            <a:r>
              <a:rPr spc="-9"/>
              <a:t>that </a:t>
            </a:r>
            <a:r>
              <a:rPr spc="-4"/>
              <a:t>causes  </a:t>
            </a:r>
            <a:r>
              <a:rPr spc="-25"/>
              <a:t>physical </a:t>
            </a:r>
            <a:r>
              <a:rPr spc="-4"/>
              <a:t>harm, </a:t>
            </a:r>
            <a:r>
              <a:t>mainly </a:t>
            </a:r>
            <a:r>
              <a:rPr spc="-19"/>
              <a:t>to </a:t>
            </a:r>
            <a:r>
              <a:t>the </a:t>
            </a:r>
            <a:r>
              <a:rPr spc="-15"/>
              <a:t>brain.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object 2"/>
          <p:cNvSpPr/>
          <p:nvPr/>
        </p:nvSpPr>
        <p:spPr>
          <a:xfrm>
            <a:off x="2255567" y="414839"/>
            <a:ext cx="4696495" cy="47804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01" name="object 3"/>
          <p:cNvSpPr txBox="1"/>
          <p:nvPr>
            <p:ph type="title"/>
          </p:nvPr>
        </p:nvSpPr>
        <p:spPr>
          <a:xfrm>
            <a:off x="2213229" y="245109"/>
            <a:ext cx="4718685" cy="635001"/>
          </a:xfrm>
          <a:prstGeom prst="rect">
            <a:avLst/>
          </a:prstGeom>
        </p:spPr>
        <p:txBody>
          <a:bodyPr/>
          <a:lstStyle>
            <a:lvl1pPr indent="12700">
              <a:defRPr spc="-100"/>
            </a:lvl1pPr>
          </a:lstStyle>
          <a:p>
            <a:pPr/>
            <a:r>
              <a:t>Placental Insufficiency</a:t>
            </a:r>
          </a:p>
        </p:txBody>
      </p:sp>
      <p:sp>
        <p:nvSpPr>
          <p:cNvPr id="302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03" name="object 4"/>
          <p:cNvSpPr txBox="1"/>
          <p:nvPr/>
        </p:nvSpPr>
        <p:spPr>
          <a:xfrm>
            <a:off x="535939" y="1006093"/>
            <a:ext cx="7545707" cy="498190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indent="-342900">
              <a:spcBef>
                <a:spcPts val="100"/>
              </a:spcBef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5" sz="3000"/>
            </a:pPr>
            <a:r>
              <a:t>Impaired </a:t>
            </a:r>
            <a:r>
              <a:rPr spc="-10"/>
              <a:t>maternal</a:t>
            </a:r>
            <a:r>
              <a:rPr spc="0"/>
              <a:t> </a:t>
            </a:r>
            <a:r>
              <a:rPr spc="-15"/>
              <a:t>oxygenation,</a:t>
            </a:r>
          </a:p>
          <a:p>
            <a:pPr>
              <a:buSzPct val="100000"/>
              <a:buFont typeface="Arial"/>
              <a:buChar char="•"/>
              <a:defRPr sz="37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marR="119379" indent="-342900">
              <a:lnSpc>
                <a:spcPct val="80000"/>
              </a:lnSpc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0" sz="3000"/>
            </a:pPr>
            <a:r>
              <a:t>Decreased </a:t>
            </a:r>
            <a:r>
              <a:rPr spc="-5"/>
              <a:t>blood </a:t>
            </a:r>
            <a:r>
              <a:t>flow </a:t>
            </a:r>
            <a:r>
              <a:rPr spc="-15"/>
              <a:t>from </a:t>
            </a:r>
            <a:r>
              <a:rPr spc="0"/>
              <a:t>the mother </a:t>
            </a:r>
            <a:r>
              <a:t>to </a:t>
            </a:r>
            <a:r>
              <a:rPr spc="0"/>
              <a:t>the  </a:t>
            </a:r>
            <a:r>
              <a:t>placenta,</a:t>
            </a:r>
          </a:p>
          <a:p>
            <a:pPr>
              <a:buSzPct val="100000"/>
              <a:buFont typeface="Arial"/>
              <a:buChar char="•"/>
              <a:defRPr sz="31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5" sz="3000"/>
            </a:pPr>
            <a:r>
              <a:t>Decreased blood </a:t>
            </a:r>
            <a:r>
              <a:rPr spc="-10"/>
              <a:t>flow </a:t>
            </a:r>
            <a:r>
              <a:rPr spc="-20"/>
              <a:t>from </a:t>
            </a:r>
            <a:r>
              <a:rPr spc="-10"/>
              <a:t>placenta to</a:t>
            </a:r>
            <a:r>
              <a:rPr spc="25"/>
              <a:t> </a:t>
            </a:r>
            <a:r>
              <a:rPr spc="-15"/>
              <a:t>fetus,</a:t>
            </a:r>
          </a:p>
          <a:p>
            <a:pPr>
              <a:buSzPct val="100000"/>
              <a:buFont typeface="Arial"/>
              <a:buChar char="•"/>
              <a:defRPr sz="37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marR="5080" indent="-342900">
              <a:lnSpc>
                <a:spcPct val="80000"/>
              </a:lnSpc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5" sz="3000"/>
            </a:pPr>
            <a:r>
              <a:t>Impaired </a:t>
            </a:r>
            <a:r>
              <a:rPr spc="-25"/>
              <a:t>gas </a:t>
            </a:r>
            <a:r>
              <a:rPr spc="-20"/>
              <a:t>exchange </a:t>
            </a:r>
            <a:r>
              <a:rPr spc="-10"/>
              <a:t>across placenta </a:t>
            </a:r>
            <a:r>
              <a:t>or </a:t>
            </a:r>
            <a:r>
              <a:rPr spc="-25"/>
              <a:t>fetal  </a:t>
            </a:r>
            <a:r>
              <a:t>tissues,</a:t>
            </a:r>
          </a:p>
          <a:p>
            <a:pPr>
              <a:buSzPct val="100000"/>
              <a:buFont typeface="Arial"/>
              <a:buChar char="•"/>
              <a:defRPr sz="31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5" sz="3000"/>
            </a:pPr>
            <a:r>
              <a:t>Increased </a:t>
            </a:r>
            <a:r>
              <a:rPr spc="-25"/>
              <a:t>fetal </a:t>
            </a:r>
            <a:r>
              <a:rPr spc="-20"/>
              <a:t>oxygen</a:t>
            </a:r>
            <a:r>
              <a:rPr spc="0"/>
              <a:t> </a:t>
            </a:r>
            <a:r>
              <a:rPr spc="-10"/>
              <a:t>requirement.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object 2"/>
          <p:cNvSpPr/>
          <p:nvPr/>
        </p:nvSpPr>
        <p:spPr>
          <a:xfrm>
            <a:off x="897725" y="647238"/>
            <a:ext cx="7393128" cy="52501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06" name="object 3"/>
          <p:cNvSpPr txBox="1"/>
          <p:nvPr>
            <p:ph type="title"/>
          </p:nvPr>
        </p:nvSpPr>
        <p:spPr>
          <a:xfrm>
            <a:off x="850797" y="461898"/>
            <a:ext cx="7440932" cy="696597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pc="-100" sz="4400"/>
            </a:lvl1pPr>
          </a:lstStyle>
          <a:p>
            <a:pPr/>
            <a:r>
              <a:t>Impaired Maternal Oxygenation</a:t>
            </a:r>
          </a:p>
        </p:txBody>
      </p:sp>
      <p:sp>
        <p:nvSpPr>
          <p:cNvPr id="307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08" name="object 4"/>
          <p:cNvSpPr txBox="1"/>
          <p:nvPr/>
        </p:nvSpPr>
        <p:spPr>
          <a:xfrm>
            <a:off x="1450594" y="1620595"/>
            <a:ext cx="5262880" cy="39108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indent="-342900">
              <a:spcBef>
                <a:spcPts val="100"/>
              </a:spcBef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5" sz="3200"/>
            </a:pPr>
            <a:r>
              <a:t>Anemia,</a:t>
            </a:r>
          </a:p>
          <a:p>
            <a:pPr>
              <a:buSzPct val="100000"/>
              <a:buFont typeface="Arial"/>
              <a:buChar char="•"/>
              <a:defRPr sz="4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25" sz="3200"/>
            </a:pPr>
            <a:r>
              <a:t>Pulmonary,</a:t>
            </a:r>
            <a:r>
              <a:rPr spc="5"/>
              <a:t> </a:t>
            </a:r>
            <a:r>
              <a:rPr spc="-5"/>
              <a:t>or</a:t>
            </a:r>
          </a:p>
          <a:p>
            <a:pPr>
              <a:buSzPct val="100000"/>
              <a:buFont typeface="Arial"/>
              <a:buChar char="•"/>
              <a:defRPr sz="4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0" sz="3200"/>
            </a:pPr>
            <a:r>
              <a:t>Cardiac,</a:t>
            </a:r>
            <a:r>
              <a:rPr spc="5"/>
              <a:t> </a:t>
            </a:r>
            <a:r>
              <a:rPr spc="-5"/>
              <a:t>or</a:t>
            </a:r>
          </a:p>
          <a:p>
            <a:pPr>
              <a:buSzPct val="100000"/>
              <a:buFont typeface="Arial"/>
              <a:buChar char="•"/>
              <a:defRPr sz="4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0" sz="3200"/>
            </a:pPr>
            <a:r>
              <a:t>Neurologic </a:t>
            </a:r>
            <a:r>
              <a:rPr spc="-5"/>
              <a:t>disease </a:t>
            </a:r>
            <a:r>
              <a:rPr spc="0"/>
              <a:t>in</a:t>
            </a:r>
            <a:r>
              <a:rPr spc="-15"/>
              <a:t> </a:t>
            </a:r>
            <a:r>
              <a:rPr spc="-50"/>
              <a:t>mother.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object 2"/>
          <p:cNvSpPr/>
          <p:nvPr/>
        </p:nvSpPr>
        <p:spPr>
          <a:xfrm>
            <a:off x="1700645" y="620579"/>
            <a:ext cx="5779333" cy="391995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11" name="object 3"/>
          <p:cNvSpPr/>
          <p:nvPr/>
        </p:nvSpPr>
        <p:spPr>
          <a:xfrm>
            <a:off x="1414272" y="943355"/>
            <a:ext cx="6348984" cy="111861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12" name="object 4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marL="56514" marR="5080" indent="-44449">
              <a:defRPr spc="-100"/>
            </a:pPr>
            <a:r>
              <a:t>Decreased Blood Flow from  the mother to the</a:t>
            </a:r>
            <a:r>
              <a:rPr spc="0"/>
              <a:t> </a:t>
            </a:r>
            <a:r>
              <a:t>placenta</a:t>
            </a:r>
          </a:p>
        </p:txBody>
      </p:sp>
      <p:sp>
        <p:nvSpPr>
          <p:cNvPr id="313" name="object 7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14" name="object 5"/>
          <p:cNvSpPr txBox="1"/>
          <p:nvPr/>
        </p:nvSpPr>
        <p:spPr>
          <a:xfrm>
            <a:off x="2212594" y="2029713"/>
            <a:ext cx="3540126" cy="36822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indent="-342900">
              <a:spcBef>
                <a:spcPts val="100"/>
              </a:spcBef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0" sz="3200"/>
            </a:pPr>
            <a:r>
              <a:t>Maternal</a:t>
            </a:r>
            <a:r>
              <a:rPr spc="-35"/>
              <a:t> </a:t>
            </a:r>
            <a:r>
              <a:rPr spc="-15"/>
              <a:t>Infection,</a:t>
            </a:r>
          </a:p>
          <a:p>
            <a:pPr>
              <a:buSzPct val="100000"/>
              <a:buFont typeface="Arial"/>
              <a:buChar char="•"/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5" sz="3200"/>
            </a:pPr>
            <a:r>
              <a:t>Shock,</a:t>
            </a:r>
          </a:p>
          <a:p>
            <a:pPr>
              <a:buSzPct val="100000"/>
              <a:buFont typeface="Arial"/>
              <a:buChar char="•"/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20" sz="3200"/>
            </a:pPr>
            <a:r>
              <a:t>Dehydration,</a:t>
            </a:r>
            <a:r>
              <a:rPr spc="-10"/>
              <a:t> </a:t>
            </a:r>
            <a:r>
              <a:rPr spc="0"/>
              <a:t>and</a:t>
            </a:r>
          </a:p>
          <a:p>
            <a:pPr>
              <a:buSzPct val="100000"/>
              <a:buFont typeface="Arial"/>
              <a:buChar char="•"/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0" sz="3200"/>
            </a:pPr>
            <a:r>
              <a:t>Hypotension.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object 2"/>
          <p:cNvSpPr/>
          <p:nvPr/>
        </p:nvSpPr>
        <p:spPr>
          <a:xfrm>
            <a:off x="1662545" y="620579"/>
            <a:ext cx="5779333" cy="391995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17" name="object 3"/>
          <p:cNvSpPr/>
          <p:nvPr/>
        </p:nvSpPr>
        <p:spPr>
          <a:xfrm>
            <a:off x="1597152" y="943355"/>
            <a:ext cx="5907024" cy="1118615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18" name="object 4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marL="277495" marR="5080" indent="-303530">
              <a:defRPr spc="-100"/>
            </a:pPr>
            <a:r>
              <a:t>Decreased Blood Flow from  the Placenta to the</a:t>
            </a:r>
            <a:r>
              <a:rPr spc="0"/>
              <a:t> </a:t>
            </a:r>
            <a:r>
              <a:t>Fetus</a:t>
            </a:r>
          </a:p>
        </p:txBody>
      </p:sp>
      <p:sp>
        <p:nvSpPr>
          <p:cNvPr id="319" name="object 9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20" name="object 5"/>
          <p:cNvSpPr txBox="1"/>
          <p:nvPr/>
        </p:nvSpPr>
        <p:spPr>
          <a:xfrm>
            <a:off x="612139" y="2080258"/>
            <a:ext cx="7209792" cy="14920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indent="-343534">
              <a:buSzPct val="100000"/>
              <a:buFont typeface="Arial"/>
              <a:buChar char="•"/>
              <a:tabLst>
                <a:tab pos="355600" algn="l"/>
                <a:tab pos="355600" algn="l"/>
                <a:tab pos="4127500" algn="l"/>
                <a:tab pos="4470400" algn="l"/>
              </a:tabLst>
              <a:defRPr spc="-15" sz="2800"/>
            </a:pPr>
            <a:r>
              <a:t>Placental</a:t>
            </a:r>
            <a:r>
              <a:rPr spc="75"/>
              <a:t> </a:t>
            </a:r>
            <a:r>
              <a:rPr spc="-10"/>
              <a:t>abruption,	</a:t>
            </a:r>
            <a:r>
              <a:rPr spc="-5">
                <a:latin typeface="Arial"/>
                <a:ea typeface="Arial"/>
                <a:cs typeface="Arial"/>
                <a:sym typeface="Arial"/>
              </a:rPr>
              <a:t>•	</a:t>
            </a:r>
            <a:r>
              <a:rPr spc="-45"/>
              <a:t>True</a:t>
            </a:r>
            <a:r>
              <a:rPr spc="0"/>
              <a:t> </a:t>
            </a:r>
            <a:r>
              <a:rPr spc="-20"/>
              <a:t>Knot,</a:t>
            </a:r>
          </a:p>
          <a:p>
            <a:pPr>
              <a:buSzPct val="100000"/>
              <a:buFont typeface="Arial"/>
              <a:buChar char="•"/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3534">
              <a:buSzPct val="100000"/>
              <a:buFont typeface="Arial"/>
              <a:buChar char="•"/>
              <a:tabLst>
                <a:tab pos="355600" algn="l"/>
                <a:tab pos="355600" algn="l"/>
                <a:tab pos="4127500" algn="l"/>
                <a:tab pos="4470400" algn="l"/>
              </a:tabLst>
              <a:defRPr spc="-15" sz="2800"/>
            </a:pPr>
            <a:r>
              <a:t>Cord</a:t>
            </a:r>
            <a:r>
              <a:rPr spc="10"/>
              <a:t> </a:t>
            </a:r>
            <a:r>
              <a:t>Prolapse,	</a:t>
            </a:r>
            <a:r>
              <a:rPr spc="-5">
                <a:latin typeface="Arial"/>
                <a:ea typeface="Arial"/>
                <a:cs typeface="Arial"/>
                <a:sym typeface="Arial"/>
              </a:rPr>
              <a:t>•	</a:t>
            </a:r>
            <a:r>
              <a:t>Cord</a:t>
            </a:r>
            <a:r>
              <a:rPr spc="-70"/>
              <a:t> </a:t>
            </a:r>
            <a:r>
              <a:rPr spc="-10"/>
              <a:t>Compression,</a:t>
            </a:r>
          </a:p>
        </p:txBody>
      </p:sp>
      <p:sp>
        <p:nvSpPr>
          <p:cNvPr id="321" name="object 6"/>
          <p:cNvSpPr txBox="1"/>
          <p:nvPr/>
        </p:nvSpPr>
        <p:spPr>
          <a:xfrm>
            <a:off x="612139" y="4128769"/>
            <a:ext cx="4265297" cy="4083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indent="-343534">
              <a:buSzPct val="100000"/>
              <a:buFont typeface="Arial"/>
              <a:buChar char="•"/>
              <a:tabLst>
                <a:tab pos="355600" algn="l"/>
                <a:tab pos="355600" algn="l"/>
                <a:tab pos="4127500" algn="l"/>
              </a:tabLst>
              <a:defRPr spc="-10" sz="2800"/>
            </a:pPr>
            <a:r>
              <a:t>Co</a:t>
            </a:r>
            <a:r>
              <a:rPr spc="-45"/>
              <a:t>r</a:t>
            </a:r>
            <a:r>
              <a:rPr spc="-5"/>
              <a:t>d</a:t>
            </a:r>
            <a:r>
              <a:rPr spc="5"/>
              <a:t> </a:t>
            </a:r>
            <a:r>
              <a:t>E</a:t>
            </a:r>
            <a:r>
              <a:rPr spc="-35"/>
              <a:t>n</a:t>
            </a:r>
            <a:r>
              <a:rPr spc="-45"/>
              <a:t>t</a:t>
            </a:r>
            <a:r>
              <a:rPr spc="-5"/>
              <a:t>angleme</a:t>
            </a:r>
            <a:r>
              <a:rPr spc="-40"/>
              <a:t>n</a:t>
            </a:r>
            <a:r>
              <a:rPr spc="-5"/>
              <a:t>t,</a:t>
            </a:r>
            <a:r>
              <a:rPr spc="0"/>
              <a:t>	</a:t>
            </a:r>
            <a:r>
              <a:rPr spc="-5">
                <a:latin typeface="Arial"/>
                <a:ea typeface="Arial"/>
                <a:cs typeface="Arial"/>
                <a:sym typeface="Arial"/>
              </a:rPr>
              <a:t>•</a:t>
            </a:r>
          </a:p>
        </p:txBody>
      </p:sp>
      <p:sp>
        <p:nvSpPr>
          <p:cNvPr id="322" name="object 7"/>
          <p:cNvSpPr txBox="1"/>
          <p:nvPr/>
        </p:nvSpPr>
        <p:spPr>
          <a:xfrm>
            <a:off x="5070728" y="4128769"/>
            <a:ext cx="2752091" cy="7851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5080" indent="12700">
              <a:defRPr spc="-5" sz="2800"/>
            </a:pPr>
            <a:r>
              <a:t>Abnormality of</a:t>
            </a:r>
            <a:r>
              <a:rPr spc="-55"/>
              <a:t> </a:t>
            </a:r>
            <a:r>
              <a:t>the  </a:t>
            </a:r>
            <a:r>
              <a:rPr spc="-10"/>
              <a:t>umbilical</a:t>
            </a:r>
            <a:r>
              <a:rPr spc="0"/>
              <a:t> </a:t>
            </a:r>
            <a:r>
              <a:rPr spc="-10"/>
              <a:t>vessels.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object 2"/>
          <p:cNvSpPr/>
          <p:nvPr/>
        </p:nvSpPr>
        <p:spPr>
          <a:xfrm>
            <a:off x="598157" y="672175"/>
            <a:ext cx="7991117" cy="342405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25" name="object 3"/>
          <p:cNvSpPr txBox="1"/>
          <p:nvPr>
            <p:ph type="title"/>
          </p:nvPr>
        </p:nvSpPr>
        <p:spPr>
          <a:xfrm>
            <a:off x="559408" y="551433"/>
            <a:ext cx="8036561" cy="452120"/>
          </a:xfrm>
          <a:prstGeom prst="rect">
            <a:avLst/>
          </a:prstGeom>
        </p:spPr>
        <p:txBody>
          <a:bodyPr/>
          <a:lstStyle/>
          <a:p>
            <a:pPr indent="12700">
              <a:defRPr spc="-100" sz="2800"/>
            </a:pPr>
            <a:r>
              <a:t>Impaired Gas Exchange across placenta or fetal</a:t>
            </a:r>
            <a:r>
              <a:rPr spc="200"/>
              <a:t> </a:t>
            </a:r>
            <a:r>
              <a:t>tissues</a:t>
            </a:r>
          </a:p>
        </p:txBody>
      </p:sp>
      <p:sp>
        <p:nvSpPr>
          <p:cNvPr id="326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27" name="object 4"/>
          <p:cNvSpPr txBox="1"/>
          <p:nvPr/>
        </p:nvSpPr>
        <p:spPr>
          <a:xfrm>
            <a:off x="1069644" y="1245361"/>
            <a:ext cx="5998846" cy="447092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4965" indent="-342900">
              <a:spcBef>
                <a:spcPts val="100"/>
              </a:spcBef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0" sz="2700"/>
            </a:pPr>
            <a:r>
              <a:t>Maternal</a:t>
            </a:r>
            <a:r>
              <a:rPr spc="-25"/>
              <a:t> </a:t>
            </a:r>
            <a:r>
              <a:rPr spc="-5"/>
              <a:t>Hypertension,</a:t>
            </a:r>
          </a:p>
          <a:p>
            <a:pPr>
              <a:buSzPct val="100000"/>
              <a:buFont typeface="Arial"/>
              <a:buChar char="•"/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4965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20" sz="2700"/>
            </a:pPr>
            <a:r>
              <a:t>Vascular</a:t>
            </a:r>
            <a:r>
              <a:rPr spc="-30"/>
              <a:t> </a:t>
            </a:r>
            <a:r>
              <a:rPr spc="-5"/>
              <a:t>Disease,</a:t>
            </a:r>
          </a:p>
          <a:p>
            <a:pPr>
              <a:buSzPct val="100000"/>
              <a:buFont typeface="Arial"/>
              <a:buChar char="•"/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4965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0" sz="2700"/>
            </a:pPr>
            <a:r>
              <a:t>Diabetes,</a:t>
            </a:r>
          </a:p>
          <a:p>
            <a:pPr>
              <a:buSzPct val="100000"/>
              <a:buFont typeface="Arial"/>
              <a:buChar char="•"/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4965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0" sz="2700"/>
            </a:pPr>
            <a:r>
              <a:t>Drug</a:t>
            </a:r>
            <a:r>
              <a:rPr spc="0"/>
              <a:t> Abuse,</a:t>
            </a:r>
          </a:p>
          <a:p>
            <a:pPr>
              <a:buSzPct val="100000"/>
              <a:buFont typeface="Arial"/>
              <a:buChar char="•"/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4965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25" sz="2700"/>
            </a:pPr>
            <a:r>
              <a:t>Post-Maturity,</a:t>
            </a:r>
          </a:p>
          <a:p>
            <a:pPr>
              <a:buSzPct val="100000"/>
              <a:buFont typeface="Arial"/>
              <a:buChar char="•"/>
              <a:defRPr sz="28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4965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0" sz="2700"/>
            </a:pPr>
            <a:r>
              <a:t>Placental Calcification, </a:t>
            </a:r>
            <a:r>
              <a:rPr spc="-15"/>
              <a:t>infarct </a:t>
            </a:r>
            <a:r>
              <a:rPr spc="-5"/>
              <a:t>or</a:t>
            </a:r>
            <a:r>
              <a:rPr spc="-60"/>
              <a:t> </a:t>
            </a:r>
            <a:r>
              <a:t>fibrosis.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object 2"/>
          <p:cNvSpPr/>
          <p:nvPr/>
        </p:nvSpPr>
        <p:spPr>
          <a:xfrm>
            <a:off x="740725" y="666299"/>
            <a:ext cx="7716654" cy="47804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30" name="object 3"/>
          <p:cNvSpPr txBox="1"/>
          <p:nvPr>
            <p:ph type="title"/>
          </p:nvPr>
        </p:nvSpPr>
        <p:spPr>
          <a:xfrm>
            <a:off x="698092" y="496949"/>
            <a:ext cx="7755257" cy="635001"/>
          </a:xfrm>
          <a:prstGeom prst="rect">
            <a:avLst/>
          </a:prstGeom>
        </p:spPr>
        <p:txBody>
          <a:bodyPr/>
          <a:lstStyle/>
          <a:p>
            <a:pPr indent="12700">
              <a:defRPr spc="-100"/>
            </a:pPr>
            <a:r>
              <a:t>Increased Fetal Oxygen</a:t>
            </a:r>
            <a:r>
              <a:rPr spc="0"/>
              <a:t> </a:t>
            </a:r>
            <a:r>
              <a:t>Requirement</a:t>
            </a:r>
          </a:p>
        </p:txBody>
      </p:sp>
      <p:sp>
        <p:nvSpPr>
          <p:cNvPr id="331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32" name="object 4"/>
          <p:cNvSpPr txBox="1"/>
          <p:nvPr/>
        </p:nvSpPr>
        <p:spPr>
          <a:xfrm>
            <a:off x="1907794" y="1606244"/>
            <a:ext cx="4723766" cy="37135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indent="-342900">
              <a:spcBef>
                <a:spcPts val="100"/>
              </a:spcBef>
              <a:buSzPct val="100000"/>
              <a:buFont typeface="Arial"/>
              <a:buChar char="•"/>
              <a:tabLst>
                <a:tab pos="355600" algn="l"/>
              </a:tabLst>
              <a:defRPr spc="-35" sz="4800"/>
            </a:pPr>
            <a:r>
              <a:t>Fetal</a:t>
            </a:r>
            <a:r>
              <a:rPr spc="-10"/>
              <a:t> </a:t>
            </a:r>
            <a:r>
              <a:rPr spc="-5"/>
              <a:t>Anemia,</a:t>
            </a:r>
          </a:p>
          <a:p>
            <a:pPr>
              <a:buSzPct val="100000"/>
              <a:buFont typeface="Arial"/>
              <a:buChar char="•"/>
              <a:defRPr sz="55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55600" algn="l"/>
              </a:tabLst>
              <a:defRPr spc="-35" sz="4800"/>
            </a:pPr>
            <a:r>
              <a:t>Fetal </a:t>
            </a:r>
            <a:r>
              <a:rPr spc="-15"/>
              <a:t>Infection,</a:t>
            </a:r>
            <a:r>
              <a:t> </a:t>
            </a:r>
            <a:r>
              <a:rPr spc="-5"/>
              <a:t>or</a:t>
            </a:r>
          </a:p>
          <a:p>
            <a:pPr>
              <a:buSzPct val="100000"/>
              <a:buFont typeface="Arial"/>
              <a:buChar char="•"/>
              <a:defRPr sz="55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55600" algn="l"/>
              </a:tabLst>
              <a:defRPr sz="4800"/>
            </a:pPr>
            <a:r>
              <a:t>IUGR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object 2"/>
          <p:cNvSpPr/>
          <p:nvPr/>
        </p:nvSpPr>
        <p:spPr>
          <a:xfrm>
            <a:off x="3788376" y="675875"/>
            <a:ext cx="1602299" cy="410465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35" name="object 3"/>
          <p:cNvSpPr txBox="1"/>
          <p:nvPr>
            <p:ph type="title"/>
          </p:nvPr>
        </p:nvSpPr>
        <p:spPr>
          <a:xfrm>
            <a:off x="3760470" y="461898"/>
            <a:ext cx="1624966" cy="696597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pc="-100" sz="4400">
                <a:solidFill>
                  <a:srgbClr val="30859C"/>
                </a:solidFill>
              </a:defRPr>
            </a:lvl1pPr>
          </a:lstStyle>
          <a:p>
            <a:pPr/>
            <a:r>
              <a:t>Causes</a:t>
            </a:r>
          </a:p>
        </p:txBody>
      </p:sp>
      <p:sp>
        <p:nvSpPr>
          <p:cNvPr id="336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37" name="object 4"/>
          <p:cNvSpPr txBox="1"/>
          <p:nvPr/>
        </p:nvSpPr>
        <p:spPr>
          <a:xfrm>
            <a:off x="535939" y="1566275"/>
            <a:ext cx="7680961" cy="26606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indent="-342900">
              <a:spcBef>
                <a:spcPts val="500"/>
              </a:spcBef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30" sz="3400"/>
            </a:pPr>
            <a:r>
              <a:t>Before </a:t>
            </a:r>
            <a:r>
              <a:rPr spc="-5"/>
              <a:t>Birth </a:t>
            </a:r>
            <a:r>
              <a:rPr spc="-10"/>
              <a:t>(Maternal</a:t>
            </a:r>
            <a:r>
              <a:rPr spc="10"/>
              <a:t> </a:t>
            </a:r>
            <a:r>
              <a:rPr spc="-5"/>
              <a:t>Causes).</a:t>
            </a:r>
          </a:p>
          <a:p>
            <a:pPr lvl="1" marL="756284" indent="-287020">
              <a:spcBef>
                <a:spcPts val="400"/>
              </a:spcBef>
              <a:buSzPct val="100000"/>
              <a:buFont typeface="Arial"/>
              <a:buChar char="–"/>
              <a:tabLst>
                <a:tab pos="749300" algn="l"/>
              </a:tabLst>
              <a:defRPr spc="-10" sz="3100">
                <a:solidFill>
                  <a:srgbClr val="0000FF"/>
                </a:solidFill>
              </a:defRPr>
            </a:pPr>
            <a:r>
              <a:t>Inadequate </a:t>
            </a:r>
            <a:r>
              <a:rPr spc="-20"/>
              <a:t>oxygenation </a:t>
            </a:r>
            <a:r>
              <a:rPr spc="-5"/>
              <a:t>of </a:t>
            </a:r>
            <a:r>
              <a:t>maternal</a:t>
            </a:r>
            <a:r>
              <a:rPr spc="-20"/>
              <a:t> </a:t>
            </a:r>
            <a:r>
              <a:t>blood.</a:t>
            </a:r>
          </a:p>
          <a:p>
            <a:pPr lvl="1" marL="756284" indent="-287020">
              <a:spcBef>
                <a:spcPts val="300"/>
              </a:spcBef>
              <a:buSzPct val="100000"/>
              <a:buFont typeface="Arial"/>
              <a:buChar char="–"/>
              <a:tabLst>
                <a:tab pos="749300" algn="l"/>
              </a:tabLst>
              <a:defRPr spc="-15" sz="3100">
                <a:solidFill>
                  <a:srgbClr val="0000FF"/>
                </a:solidFill>
              </a:defRPr>
            </a:pPr>
            <a:r>
              <a:t>Low </a:t>
            </a:r>
            <a:r>
              <a:rPr spc="-10"/>
              <a:t>Maternal Blood</a:t>
            </a:r>
            <a:r>
              <a:rPr spc="30"/>
              <a:t> </a:t>
            </a:r>
            <a:r>
              <a:rPr spc="-10"/>
              <a:t>Pressure.</a:t>
            </a:r>
          </a:p>
          <a:p>
            <a:pPr lvl="1">
              <a:buClr>
                <a:srgbClr val="0000FF"/>
              </a:buClr>
              <a:buSzPct val="100000"/>
              <a:buFont typeface="Arial"/>
              <a:buChar char="–"/>
              <a:defRPr sz="42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45" sz="3400"/>
            </a:pPr>
            <a:r>
              <a:t>At </a:t>
            </a:r>
            <a:r>
              <a:rPr spc="-5"/>
              <a:t>Birth </a:t>
            </a:r>
            <a:r>
              <a:rPr spc="-20"/>
              <a:t>(Fetal </a:t>
            </a:r>
            <a:r>
              <a:rPr spc="-5"/>
              <a:t>or </a:t>
            </a:r>
            <a:r>
              <a:rPr spc="-10"/>
              <a:t>Neonatal</a:t>
            </a:r>
            <a:r>
              <a:rPr spc="15"/>
              <a:t> </a:t>
            </a:r>
            <a:r>
              <a:rPr spc="-5"/>
              <a:t>Causes).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object 2"/>
          <p:cNvSpPr/>
          <p:nvPr/>
        </p:nvSpPr>
        <p:spPr>
          <a:xfrm>
            <a:off x="958814" y="703535"/>
            <a:ext cx="7263322" cy="392187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40" name="object 3"/>
          <p:cNvSpPr/>
          <p:nvPr/>
        </p:nvSpPr>
        <p:spPr>
          <a:xfrm>
            <a:off x="926591" y="1021080"/>
            <a:ext cx="7318248" cy="71628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41" name="object 4"/>
          <p:cNvSpPr txBox="1"/>
          <p:nvPr/>
        </p:nvSpPr>
        <p:spPr>
          <a:xfrm>
            <a:off x="922425" y="577341"/>
            <a:ext cx="7292976" cy="49649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b="1" spc="-10" sz="3200" u="sng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defRPr>
            </a:pPr>
            <a:r>
              <a:t>Inadequate </a:t>
            </a:r>
            <a:r>
              <a:rPr spc="-15"/>
              <a:t>Oxygenation </a:t>
            </a:r>
            <a:r>
              <a:rPr spc="0"/>
              <a:t>of </a:t>
            </a:r>
            <a:r>
              <a:t>maternal</a:t>
            </a:r>
            <a:r>
              <a:rPr spc="-125"/>
              <a:t> </a:t>
            </a:r>
            <a:r>
              <a:rPr spc="0"/>
              <a:t>blood</a:t>
            </a:r>
          </a:p>
          <a:p>
            <a:pPr>
              <a:defRPr sz="38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959485" indent="-343534">
              <a:buSzPct val="100000"/>
              <a:buFont typeface="Arial"/>
              <a:buChar char="•"/>
              <a:tabLst>
                <a:tab pos="952500" algn="l"/>
                <a:tab pos="952500" algn="l"/>
              </a:tabLst>
              <a:defRPr spc="-10" sz="3200"/>
            </a:pPr>
            <a:r>
              <a:t>Hypoventilation </a:t>
            </a:r>
            <a:r>
              <a:rPr spc="-5"/>
              <a:t>during</a:t>
            </a:r>
            <a:r>
              <a:rPr spc="45"/>
              <a:t> </a:t>
            </a:r>
            <a:r>
              <a:rPr spc="-5"/>
              <a:t>anesthesia,</a:t>
            </a:r>
          </a:p>
          <a:p>
            <a:pPr>
              <a:buSzPct val="100000"/>
              <a:buFont typeface="Arial"/>
              <a:buChar char="•"/>
              <a:defRPr sz="4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959485" indent="-343534">
              <a:buSzPct val="100000"/>
              <a:buFont typeface="Arial"/>
              <a:buChar char="•"/>
              <a:tabLst>
                <a:tab pos="952500" algn="l"/>
                <a:tab pos="952500" algn="l"/>
              </a:tabLst>
              <a:defRPr spc="-10" sz="3200"/>
            </a:pPr>
            <a:r>
              <a:t>Cyanotic </a:t>
            </a:r>
            <a:r>
              <a:rPr spc="-5"/>
              <a:t>Heart</a:t>
            </a:r>
            <a:r>
              <a:rPr spc="5"/>
              <a:t> </a:t>
            </a:r>
            <a:r>
              <a:rPr spc="-5"/>
              <a:t>Disease,</a:t>
            </a:r>
          </a:p>
          <a:p>
            <a:pPr>
              <a:buSzPct val="100000"/>
              <a:buFont typeface="Arial"/>
              <a:buChar char="•"/>
              <a:defRPr sz="4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959485" indent="-343534">
              <a:buSzPct val="100000"/>
              <a:buFont typeface="Arial"/>
              <a:buChar char="•"/>
              <a:tabLst>
                <a:tab pos="952500" algn="l"/>
                <a:tab pos="952500" algn="l"/>
              </a:tabLst>
              <a:defRPr spc="-20" sz="3200"/>
            </a:pPr>
            <a:r>
              <a:t>Respiratory</a:t>
            </a:r>
            <a:r>
              <a:rPr spc="-5"/>
              <a:t> </a:t>
            </a:r>
            <a:r>
              <a:t>Failure,</a:t>
            </a:r>
          </a:p>
          <a:p>
            <a:pPr>
              <a:buSzPct val="100000"/>
              <a:buFont typeface="Arial"/>
              <a:buChar char="•"/>
              <a:defRPr sz="4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959485" indent="-343534">
              <a:buSzPct val="100000"/>
              <a:buFont typeface="Arial"/>
              <a:buChar char="•"/>
              <a:tabLst>
                <a:tab pos="952500" algn="l"/>
                <a:tab pos="952500" algn="l"/>
              </a:tabLst>
              <a:defRPr spc="-15" sz="3200"/>
            </a:pPr>
            <a:r>
              <a:t>CO</a:t>
            </a:r>
            <a:r>
              <a:rPr spc="0"/>
              <a:t> </a:t>
            </a:r>
            <a:r>
              <a:rPr spc="-10"/>
              <a:t>Poisoning.</a:t>
            </a:r>
          </a:p>
        </p:txBody>
      </p:sp>
      <p:sp>
        <p:nvSpPr>
          <p:cNvPr id="342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object 2"/>
          <p:cNvSpPr/>
          <p:nvPr/>
        </p:nvSpPr>
        <p:spPr>
          <a:xfrm>
            <a:off x="2627252" y="647238"/>
            <a:ext cx="3942068" cy="439102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45" name="object 3"/>
          <p:cNvSpPr txBox="1"/>
          <p:nvPr>
            <p:ph type="title"/>
          </p:nvPr>
        </p:nvSpPr>
        <p:spPr>
          <a:xfrm>
            <a:off x="2580513" y="461898"/>
            <a:ext cx="3983991" cy="696597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 sz="4400"/>
            </a:pPr>
            <a:r>
              <a:t>Low Maternal </a:t>
            </a:r>
            <a:r>
              <a:rPr spc="0"/>
              <a:t>BP</a:t>
            </a:r>
          </a:p>
        </p:txBody>
      </p:sp>
      <p:sp>
        <p:nvSpPr>
          <p:cNvPr id="346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47" name="object 4"/>
          <p:cNvSpPr txBox="1"/>
          <p:nvPr/>
        </p:nvSpPr>
        <p:spPr>
          <a:xfrm>
            <a:off x="535939" y="1620595"/>
            <a:ext cx="7617461" cy="39108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indent="-342900">
              <a:spcBef>
                <a:spcPts val="100"/>
              </a:spcBef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0" sz="3200"/>
            </a:pPr>
            <a:r>
              <a:t>Acute </a:t>
            </a:r>
            <a:r>
              <a:rPr spc="0"/>
              <a:t>Blood</a:t>
            </a:r>
            <a:r>
              <a:rPr spc="15"/>
              <a:t> </a:t>
            </a:r>
            <a:r>
              <a:rPr spc="-5"/>
              <a:t>Loss,</a:t>
            </a:r>
          </a:p>
          <a:p>
            <a:pPr>
              <a:buSzPct val="100000"/>
              <a:buFont typeface="Arial"/>
              <a:buChar char="•"/>
              <a:defRPr sz="4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5" sz="3200"/>
            </a:pPr>
            <a:r>
              <a:t>Spinal</a:t>
            </a:r>
            <a:r>
              <a:rPr spc="30"/>
              <a:t> </a:t>
            </a:r>
            <a:r>
              <a:t>Anesthesia,</a:t>
            </a:r>
          </a:p>
          <a:p>
            <a:pPr>
              <a:buSzPct val="100000"/>
              <a:buFont typeface="Arial"/>
              <a:buChar char="•"/>
              <a:defRPr sz="4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0" sz="3200"/>
            </a:pPr>
            <a:r>
              <a:t>Great </a:t>
            </a:r>
            <a:r>
              <a:rPr spc="-25"/>
              <a:t>Vessels </a:t>
            </a:r>
            <a:r>
              <a:t>compression by </a:t>
            </a:r>
            <a:r>
              <a:rPr spc="-15"/>
              <a:t>gravid</a:t>
            </a:r>
            <a:r>
              <a:rPr spc="50"/>
              <a:t> </a:t>
            </a:r>
            <a:r>
              <a:rPr spc="-5"/>
              <a:t>uterus.</a:t>
            </a:r>
          </a:p>
          <a:p>
            <a:pPr>
              <a:buSzPct val="100000"/>
              <a:buFont typeface="Arial"/>
              <a:buChar char="•"/>
              <a:defRPr sz="4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5" sz="3200"/>
            </a:pPr>
            <a:r>
              <a:t>Uterine </a:t>
            </a:r>
            <a:r>
              <a:rPr spc="-65"/>
              <a:t>Tetany </a:t>
            </a:r>
            <a:r>
              <a:rPr spc="-10"/>
              <a:t>(oxytocin</a:t>
            </a:r>
            <a:r>
              <a:rPr spc="75"/>
              <a:t> </a:t>
            </a:r>
            <a:r>
              <a:rPr spc="0"/>
              <a:t>induced)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object 2"/>
          <p:cNvSpPr/>
          <p:nvPr/>
        </p:nvSpPr>
        <p:spPr>
          <a:xfrm>
            <a:off x="1833341" y="647238"/>
            <a:ext cx="3943037" cy="439102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50" name="object 3"/>
          <p:cNvSpPr txBox="1"/>
          <p:nvPr>
            <p:ph type="title"/>
          </p:nvPr>
        </p:nvSpPr>
        <p:spPr>
          <a:xfrm>
            <a:off x="1786508" y="461898"/>
            <a:ext cx="5570855" cy="696597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 sz="4400"/>
            </a:pPr>
            <a:r>
              <a:t>Low Maternal </a:t>
            </a:r>
            <a:r>
              <a:rPr spc="0"/>
              <a:t>BP</a:t>
            </a:r>
            <a:r>
              <a:t> </a:t>
            </a:r>
            <a:r>
              <a:rPr sz="2400"/>
              <a:t>(continued)</a:t>
            </a:r>
          </a:p>
        </p:txBody>
      </p:sp>
      <p:sp>
        <p:nvSpPr>
          <p:cNvPr id="351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52" name="object 4"/>
          <p:cNvSpPr txBox="1"/>
          <p:nvPr/>
        </p:nvSpPr>
        <p:spPr>
          <a:xfrm>
            <a:off x="535940" y="1620596"/>
            <a:ext cx="7372351" cy="32377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indent="-342900">
              <a:spcBef>
                <a:spcPts val="100"/>
              </a:spcBef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0" sz="3200"/>
            </a:pPr>
            <a:r>
              <a:t>Premature separation </a:t>
            </a:r>
            <a:r>
              <a:rPr spc="5"/>
              <a:t>of</a:t>
            </a:r>
            <a:r>
              <a:rPr spc="-15"/>
              <a:t> </a:t>
            </a:r>
            <a:r>
              <a:t>placenta,</a:t>
            </a:r>
          </a:p>
          <a:p>
            <a:pPr>
              <a:buSzPct val="100000"/>
              <a:buFont typeface="Arial"/>
              <a:buChar char="•"/>
              <a:defRPr sz="4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5" sz="3200"/>
            </a:pPr>
            <a:r>
              <a:t>Compression of knotting of </a:t>
            </a:r>
            <a:r>
              <a:rPr spc="-10"/>
              <a:t>umbilical</a:t>
            </a:r>
            <a:r>
              <a:rPr spc="104"/>
              <a:t> </a:t>
            </a:r>
            <a:r>
              <a:rPr spc="-20"/>
              <a:t>cord,</a:t>
            </a:r>
          </a:p>
          <a:p>
            <a:pPr>
              <a:buSzPct val="100000"/>
              <a:buFont typeface="Arial"/>
              <a:buChar char="•"/>
              <a:defRPr sz="4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marR="327025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5" sz="3200"/>
            </a:pPr>
            <a:r>
              <a:t>Placental insufficiency due </a:t>
            </a:r>
            <a:r>
              <a:rPr spc="-20"/>
              <a:t>to </a:t>
            </a:r>
            <a:r>
              <a:rPr spc="-25"/>
              <a:t>toxemia </a:t>
            </a:r>
            <a:r>
              <a:t>or  </a:t>
            </a:r>
            <a:r>
              <a:rPr spc="-25"/>
              <a:t>postmaturity.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object 2"/>
          <p:cNvSpPr/>
          <p:nvPr/>
        </p:nvSpPr>
        <p:spPr>
          <a:xfrm>
            <a:off x="3450575" y="548178"/>
            <a:ext cx="2287434" cy="429556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03" name="object 3"/>
          <p:cNvSpPr txBox="1"/>
          <p:nvPr/>
        </p:nvSpPr>
        <p:spPr>
          <a:xfrm>
            <a:off x="840738" y="375488"/>
            <a:ext cx="7371717" cy="51626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91439" algn="ctr">
              <a:spcBef>
                <a:spcPts val="100"/>
              </a:spcBef>
              <a:defRPr b="1" spc="-9" sz="4400">
                <a:solidFill>
                  <a:srgbClr val="FF0000"/>
                </a:solidFill>
              </a:defRPr>
            </a:pPr>
            <a:r>
              <a:t>Definition</a:t>
            </a:r>
          </a:p>
          <a:p>
            <a:pPr marR="5080" indent="12700">
              <a:spcBef>
                <a:spcPts val="3200"/>
              </a:spcBef>
              <a:defRPr sz="4400"/>
            </a:pPr>
            <a:r>
              <a:t>The </a:t>
            </a:r>
            <a:r>
              <a:rPr b="1" sz="3600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Perinatal </a:t>
            </a:r>
            <a:r>
              <a:rPr b="1" spc="-5" sz="3600">
                <a:solidFill>
                  <a:srgbClr val="0000FF"/>
                </a:solidFill>
                <a:latin typeface="Comic Sans MS"/>
                <a:ea typeface="Comic Sans MS"/>
                <a:cs typeface="Comic Sans MS"/>
                <a:sym typeface="Comic Sans MS"/>
              </a:rPr>
              <a:t>Asphyxia </a:t>
            </a:r>
            <a:r>
              <a:rPr spc="-30"/>
              <a:t>may </a:t>
            </a:r>
            <a:r>
              <a:rPr spc="-4"/>
              <a:t>be  </a:t>
            </a:r>
            <a:r>
              <a:rPr spc="-9"/>
              <a:t>defined </a:t>
            </a:r>
            <a:r>
              <a:t>as </a:t>
            </a:r>
            <a:r>
              <a:rPr spc="-25"/>
              <a:t>hypoxic </a:t>
            </a:r>
            <a:r>
              <a:t>insult </a:t>
            </a:r>
            <a:r>
              <a:rPr spc="-25"/>
              <a:t>to </a:t>
            </a:r>
            <a:r>
              <a:t>the  </a:t>
            </a:r>
            <a:r>
              <a:rPr spc="-25"/>
              <a:t>fetus </a:t>
            </a:r>
            <a:r>
              <a:rPr spc="-19"/>
              <a:t>severe </a:t>
            </a:r>
            <a:r>
              <a:rPr spc="4"/>
              <a:t>enough </a:t>
            </a:r>
            <a:r>
              <a:rPr spc="-19"/>
              <a:t>to </a:t>
            </a:r>
            <a:r>
              <a:rPr spc="-4"/>
              <a:t>cause  metabolic </a:t>
            </a:r>
            <a:r>
              <a:t>acidosis, </a:t>
            </a:r>
            <a:r>
              <a:rPr spc="-9"/>
              <a:t>neonatal  </a:t>
            </a:r>
            <a:r>
              <a:rPr spc="-25"/>
              <a:t>encephalopathy, </a:t>
            </a:r>
            <a:r>
              <a:t>and </a:t>
            </a:r>
            <a:r>
              <a:rPr spc="-15"/>
              <a:t>multiorgan  </a:t>
            </a:r>
            <a:r>
              <a:rPr spc="-35"/>
              <a:t>system</a:t>
            </a:r>
            <a:r>
              <a:rPr spc="-19"/>
              <a:t> </a:t>
            </a:r>
            <a:r>
              <a:rPr spc="-4"/>
              <a:t>dysfunction.</a:t>
            </a:r>
          </a:p>
        </p:txBody>
      </p:sp>
      <p:sp>
        <p:nvSpPr>
          <p:cNvPr id="104" name="object 5"/>
          <p:cNvSpPr txBox="1"/>
          <p:nvPr>
            <p:ph type="sldNum" sz="quarter" idx="4294967295"/>
          </p:nvPr>
        </p:nvSpPr>
        <p:spPr>
          <a:xfrm>
            <a:off x="8414256" y="6409435"/>
            <a:ext cx="127001" cy="16002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object 2"/>
          <p:cNvSpPr/>
          <p:nvPr/>
        </p:nvSpPr>
        <p:spPr>
          <a:xfrm>
            <a:off x="3660788" y="452939"/>
            <a:ext cx="1846435" cy="391994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55" name="object 3"/>
          <p:cNvSpPr txBox="1"/>
          <p:nvPr>
            <p:ph type="title"/>
          </p:nvPr>
        </p:nvSpPr>
        <p:spPr>
          <a:xfrm>
            <a:off x="3647694" y="283209"/>
            <a:ext cx="1849121" cy="635001"/>
          </a:xfrm>
          <a:prstGeom prst="rect">
            <a:avLst/>
          </a:prstGeom>
        </p:spPr>
        <p:txBody>
          <a:bodyPr/>
          <a:lstStyle>
            <a:lvl1pPr indent="12700">
              <a:defRPr spc="-100"/>
            </a:lvl1pPr>
          </a:lstStyle>
          <a:p>
            <a:pPr/>
            <a:r>
              <a:t>At Births</a:t>
            </a:r>
          </a:p>
        </p:txBody>
      </p:sp>
      <p:sp>
        <p:nvSpPr>
          <p:cNvPr id="356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57" name="object 4"/>
          <p:cNvSpPr txBox="1"/>
          <p:nvPr/>
        </p:nvSpPr>
        <p:spPr>
          <a:xfrm>
            <a:off x="993444" y="1239438"/>
            <a:ext cx="6567169" cy="43426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4965" indent="-342900">
              <a:spcBef>
                <a:spcPts val="800"/>
              </a:spcBef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20" sz="3200"/>
            </a:pPr>
            <a:r>
              <a:t>Failure </a:t>
            </a:r>
            <a:r>
              <a:rPr spc="-5"/>
              <a:t>of</a:t>
            </a:r>
            <a:r>
              <a:rPr spc="10"/>
              <a:t> </a:t>
            </a:r>
            <a:r>
              <a:rPr spc="-15"/>
              <a:t>oxygenation:</a:t>
            </a:r>
          </a:p>
          <a:p>
            <a:pPr lvl="1" marL="756284" indent="-287654">
              <a:spcBef>
                <a:spcPts val="600"/>
              </a:spcBef>
              <a:buSzPct val="100000"/>
              <a:buFont typeface="Arial"/>
              <a:buChar char="–"/>
              <a:tabLst>
                <a:tab pos="749300" algn="l"/>
              </a:tabLst>
              <a:defRPr spc="-20" sz="2800">
                <a:solidFill>
                  <a:srgbClr val="0000FF"/>
                </a:solidFill>
              </a:defRPr>
            </a:pPr>
            <a:r>
              <a:t>Fetal </a:t>
            </a:r>
            <a:r>
              <a:rPr spc="-15"/>
              <a:t>Cyanotic Congenital </a:t>
            </a:r>
            <a:r>
              <a:rPr spc="-5"/>
              <a:t>Heart</a:t>
            </a:r>
            <a:r>
              <a:rPr spc="40"/>
              <a:t> </a:t>
            </a:r>
            <a:r>
              <a:rPr spc="-5"/>
              <a:t>Disease,</a:t>
            </a:r>
          </a:p>
          <a:p>
            <a:pPr lvl="1" marL="756284" indent="-287654">
              <a:spcBef>
                <a:spcPts val="600"/>
              </a:spcBef>
              <a:buSzPct val="100000"/>
              <a:buFont typeface="Arial"/>
              <a:buChar char="–"/>
              <a:tabLst>
                <a:tab pos="749300" algn="l"/>
              </a:tabLst>
              <a:defRPr spc="-20" sz="2800">
                <a:solidFill>
                  <a:srgbClr val="0000FF"/>
                </a:solidFill>
              </a:defRPr>
            </a:pPr>
            <a:r>
              <a:t>Severe </a:t>
            </a:r>
            <a:r>
              <a:rPr spc="-10"/>
              <a:t>Pulmonary</a:t>
            </a:r>
            <a:r>
              <a:rPr spc="55"/>
              <a:t> </a:t>
            </a:r>
            <a:r>
              <a:rPr spc="-15"/>
              <a:t>Distress.</a:t>
            </a:r>
          </a:p>
          <a:p>
            <a:pPr lvl="1">
              <a:buClr>
                <a:srgbClr val="0000FF"/>
              </a:buClr>
              <a:buSzPct val="100000"/>
              <a:buFont typeface="Arial"/>
              <a:buChar char="–"/>
              <a:defRPr sz="31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4965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5" sz="3200"/>
            </a:pPr>
            <a:r>
              <a:t>Severe</a:t>
            </a:r>
            <a:r>
              <a:rPr spc="-45"/>
              <a:t> </a:t>
            </a:r>
            <a:r>
              <a:rPr spc="-5"/>
              <a:t>Anemia</a:t>
            </a:r>
          </a:p>
          <a:p>
            <a:pPr lvl="1" marL="756284" indent="-287654">
              <a:spcBef>
                <a:spcPts val="600"/>
              </a:spcBef>
              <a:buSzPct val="100000"/>
              <a:buFont typeface="Arial"/>
              <a:buChar char="–"/>
              <a:tabLst>
                <a:tab pos="749300" algn="l"/>
              </a:tabLst>
              <a:defRPr spc="-20" sz="2800">
                <a:solidFill>
                  <a:srgbClr val="0000FF"/>
                </a:solidFill>
              </a:defRPr>
            </a:pPr>
            <a:r>
              <a:t>Severe</a:t>
            </a:r>
            <a:r>
              <a:rPr spc="-5"/>
              <a:t> </a:t>
            </a:r>
            <a:r>
              <a:rPr spc="-10"/>
              <a:t>Hemorrhage,</a:t>
            </a:r>
          </a:p>
          <a:p>
            <a:pPr lvl="1" marL="756284" indent="-287654">
              <a:spcBef>
                <a:spcPts val="600"/>
              </a:spcBef>
              <a:buSzPct val="100000"/>
              <a:buFont typeface="Arial"/>
              <a:buChar char="–"/>
              <a:tabLst>
                <a:tab pos="749300" algn="l"/>
              </a:tabLst>
              <a:defRPr spc="-10" sz="2800">
                <a:solidFill>
                  <a:srgbClr val="0000FF"/>
                </a:solidFill>
              </a:defRPr>
            </a:pPr>
            <a:r>
              <a:t>Hemolytic</a:t>
            </a:r>
            <a:r>
              <a:rPr spc="20"/>
              <a:t> </a:t>
            </a:r>
            <a:r>
              <a:t>Disease.</a:t>
            </a:r>
          </a:p>
          <a:p>
            <a:pPr lvl="1">
              <a:buClr>
                <a:srgbClr val="0000FF"/>
              </a:buClr>
              <a:buSzPct val="100000"/>
              <a:buFont typeface="Arial"/>
              <a:buChar char="–"/>
              <a:defRPr sz="31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4965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5" sz="3200"/>
            </a:pPr>
            <a:r>
              <a:t>Shock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object 2"/>
          <p:cNvSpPr/>
          <p:nvPr/>
        </p:nvSpPr>
        <p:spPr>
          <a:xfrm>
            <a:off x="3903726" y="647238"/>
            <a:ext cx="1381126" cy="429555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60" name="object 3"/>
          <p:cNvSpPr txBox="1"/>
          <p:nvPr>
            <p:ph type="title"/>
          </p:nvPr>
        </p:nvSpPr>
        <p:spPr>
          <a:xfrm>
            <a:off x="3876294" y="461898"/>
            <a:ext cx="1391920" cy="696597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z="4400">
                <a:solidFill>
                  <a:srgbClr val="C00000"/>
                </a:solidFill>
              </a:defRPr>
            </a:pPr>
            <a:r>
              <a:t>Sh</a:t>
            </a:r>
            <a:r>
              <a:rPr spc="-100"/>
              <a:t>ock</a:t>
            </a:r>
          </a:p>
        </p:txBody>
      </p:sp>
      <p:sp>
        <p:nvSpPr>
          <p:cNvPr id="361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62" name="object 4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 marL="1235075" indent="-343535">
              <a:spcBef>
                <a:spcPts val="100"/>
              </a:spcBef>
              <a:buSzPct val="100000"/>
              <a:buFont typeface="Arial"/>
              <a:buChar char="•"/>
              <a:tabLst>
                <a:tab pos="1231900" algn="l"/>
                <a:tab pos="1231900" algn="l"/>
              </a:tabLst>
              <a:defRPr b="0" spc="-100" sz="3200">
                <a:solidFill>
                  <a:srgbClr val="000000"/>
                </a:solidFill>
              </a:defRPr>
            </a:pPr>
            <a:r>
              <a:t>Sepsis,</a:t>
            </a:r>
          </a:p>
          <a:p>
            <a:pPr marL="879475">
              <a:buSzPct val="100000"/>
              <a:buFont typeface="Arial"/>
              <a:buChar char="•"/>
              <a:defRPr sz="4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1235075" indent="-343535">
              <a:buSzPct val="100000"/>
              <a:buFont typeface="Arial"/>
              <a:buChar char="•"/>
              <a:tabLst>
                <a:tab pos="1231900" algn="l"/>
                <a:tab pos="1231900" algn="l"/>
              </a:tabLst>
              <a:defRPr b="0" spc="-100" sz="3200">
                <a:solidFill>
                  <a:srgbClr val="000000"/>
                </a:solidFill>
              </a:defRPr>
            </a:pPr>
            <a:r>
              <a:t>Massive </a:t>
            </a:r>
            <a:r>
              <a:rPr spc="0"/>
              <a:t>Blood </a:t>
            </a:r>
            <a:r>
              <a:t>Loss,</a:t>
            </a:r>
          </a:p>
          <a:p>
            <a:pPr marL="879475">
              <a:buSzPct val="100000"/>
              <a:buFont typeface="Arial"/>
              <a:buChar char="•"/>
              <a:defRPr sz="4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1235075" indent="-343535">
              <a:buSzPct val="100000"/>
              <a:buFont typeface="Arial"/>
              <a:buChar char="•"/>
              <a:tabLst>
                <a:tab pos="1231900" algn="l"/>
                <a:tab pos="1231900" algn="l"/>
              </a:tabLst>
              <a:defRPr b="0" spc="-100" sz="3200">
                <a:solidFill>
                  <a:srgbClr val="000000"/>
                </a:solidFill>
              </a:defRPr>
            </a:pPr>
            <a:r>
              <a:t>Intra-Cranial Hemorrhage,</a:t>
            </a:r>
          </a:p>
          <a:p>
            <a:pPr marL="879475">
              <a:buSzPct val="100000"/>
              <a:buFont typeface="Arial"/>
              <a:buChar char="•"/>
              <a:defRPr sz="4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1235075" indent="-343535">
              <a:buSzPct val="100000"/>
              <a:buFont typeface="Arial"/>
              <a:buChar char="•"/>
              <a:tabLst>
                <a:tab pos="1231900" algn="l"/>
                <a:tab pos="1231900" algn="l"/>
              </a:tabLst>
              <a:defRPr b="0" spc="-100" sz="3200">
                <a:solidFill>
                  <a:srgbClr val="000000"/>
                </a:solidFill>
              </a:defRPr>
            </a:pPr>
            <a:r>
              <a:t>Adrenal Hemorrhage.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object 2"/>
          <p:cNvSpPr/>
          <p:nvPr/>
        </p:nvSpPr>
        <p:spPr>
          <a:xfrm>
            <a:off x="2860452" y="414839"/>
            <a:ext cx="3485189" cy="47804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65" name="object 3"/>
          <p:cNvSpPr txBox="1"/>
          <p:nvPr>
            <p:ph type="title"/>
          </p:nvPr>
        </p:nvSpPr>
        <p:spPr>
          <a:xfrm>
            <a:off x="2818638" y="245109"/>
            <a:ext cx="3504566" cy="635001"/>
          </a:xfrm>
          <a:prstGeom prst="rect">
            <a:avLst/>
          </a:prstGeom>
        </p:spPr>
        <p:txBody>
          <a:bodyPr/>
          <a:lstStyle>
            <a:lvl1pPr indent="12700">
              <a:defRPr spc="-100">
                <a:solidFill>
                  <a:srgbClr val="C00000"/>
                </a:solidFill>
              </a:defRPr>
            </a:lvl1pPr>
          </a:lstStyle>
          <a:p>
            <a:pPr/>
            <a:r>
              <a:t>Pathophysiology</a:t>
            </a:r>
          </a:p>
        </p:txBody>
      </p:sp>
      <p:sp>
        <p:nvSpPr>
          <p:cNvPr id="366" name="object 4"/>
          <p:cNvSpPr/>
          <p:nvPr/>
        </p:nvSpPr>
        <p:spPr>
          <a:xfrm>
            <a:off x="3582160" y="1227582"/>
            <a:ext cx="2133601" cy="9966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0591" y="0"/>
                </a:moveTo>
                <a:lnTo>
                  <a:pt x="1009" y="0"/>
                </a:lnTo>
                <a:lnTo>
                  <a:pt x="616" y="170"/>
                </a:lnTo>
                <a:lnTo>
                  <a:pt x="295" y="632"/>
                </a:lnTo>
                <a:lnTo>
                  <a:pt x="79" y="1319"/>
                </a:lnTo>
                <a:lnTo>
                  <a:pt x="0" y="2161"/>
                </a:lnTo>
                <a:lnTo>
                  <a:pt x="0" y="19439"/>
                </a:lnTo>
                <a:lnTo>
                  <a:pt x="79" y="20281"/>
                </a:lnTo>
                <a:lnTo>
                  <a:pt x="295" y="20968"/>
                </a:lnTo>
                <a:lnTo>
                  <a:pt x="616" y="21430"/>
                </a:lnTo>
                <a:lnTo>
                  <a:pt x="1009" y="21600"/>
                </a:lnTo>
                <a:lnTo>
                  <a:pt x="20591" y="21600"/>
                </a:lnTo>
                <a:lnTo>
                  <a:pt x="20984" y="21430"/>
                </a:lnTo>
                <a:lnTo>
                  <a:pt x="21305" y="20968"/>
                </a:lnTo>
                <a:lnTo>
                  <a:pt x="21521" y="20281"/>
                </a:lnTo>
                <a:lnTo>
                  <a:pt x="21600" y="19439"/>
                </a:lnTo>
                <a:lnTo>
                  <a:pt x="21600" y="2161"/>
                </a:lnTo>
                <a:lnTo>
                  <a:pt x="21521" y="1319"/>
                </a:lnTo>
                <a:lnTo>
                  <a:pt x="21305" y="632"/>
                </a:lnTo>
                <a:lnTo>
                  <a:pt x="20984" y="170"/>
                </a:lnTo>
                <a:lnTo>
                  <a:pt x="20591" y="0"/>
                </a:lnTo>
                <a:close/>
              </a:path>
            </a:pathLst>
          </a:custGeom>
          <a:solidFill>
            <a:srgbClr val="FFFF00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67" name="object 5"/>
          <p:cNvSpPr/>
          <p:nvPr/>
        </p:nvSpPr>
        <p:spPr>
          <a:xfrm>
            <a:off x="3582160" y="1227582"/>
            <a:ext cx="2133601" cy="9966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1"/>
                </a:moveTo>
                <a:lnTo>
                  <a:pt x="79" y="1319"/>
                </a:lnTo>
                <a:lnTo>
                  <a:pt x="295" y="632"/>
                </a:lnTo>
                <a:lnTo>
                  <a:pt x="616" y="170"/>
                </a:lnTo>
                <a:lnTo>
                  <a:pt x="1009" y="0"/>
                </a:lnTo>
                <a:lnTo>
                  <a:pt x="20591" y="0"/>
                </a:lnTo>
                <a:lnTo>
                  <a:pt x="20984" y="170"/>
                </a:lnTo>
                <a:lnTo>
                  <a:pt x="21305" y="632"/>
                </a:lnTo>
                <a:lnTo>
                  <a:pt x="21521" y="1319"/>
                </a:lnTo>
                <a:lnTo>
                  <a:pt x="21600" y="2161"/>
                </a:lnTo>
                <a:lnTo>
                  <a:pt x="21600" y="19439"/>
                </a:lnTo>
                <a:lnTo>
                  <a:pt x="21521" y="20281"/>
                </a:lnTo>
                <a:lnTo>
                  <a:pt x="21305" y="20968"/>
                </a:lnTo>
                <a:lnTo>
                  <a:pt x="20984" y="21430"/>
                </a:lnTo>
                <a:lnTo>
                  <a:pt x="20591" y="21600"/>
                </a:lnTo>
                <a:lnTo>
                  <a:pt x="1009" y="21600"/>
                </a:lnTo>
                <a:lnTo>
                  <a:pt x="616" y="21430"/>
                </a:lnTo>
                <a:lnTo>
                  <a:pt x="295" y="20968"/>
                </a:lnTo>
                <a:lnTo>
                  <a:pt x="79" y="20281"/>
                </a:lnTo>
                <a:lnTo>
                  <a:pt x="0" y="19439"/>
                </a:lnTo>
                <a:lnTo>
                  <a:pt x="0" y="2161"/>
                </a:lnTo>
                <a:close/>
              </a:path>
            </a:pathLst>
          </a:custGeom>
          <a:ln w="25907">
            <a:solidFill>
              <a:srgbClr val="FFFFFF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68" name="object 6"/>
          <p:cNvSpPr/>
          <p:nvPr/>
        </p:nvSpPr>
        <p:spPr>
          <a:xfrm>
            <a:off x="4648960" y="2224276"/>
            <a:ext cx="1" cy="465711"/>
          </a:xfrm>
          <a:prstGeom prst="line">
            <a:avLst/>
          </a:prstGeom>
          <a:ln w="25908">
            <a:solidFill>
              <a:srgbClr val="3C6695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69" name="object 7"/>
          <p:cNvSpPr/>
          <p:nvPr/>
        </p:nvSpPr>
        <p:spPr>
          <a:xfrm>
            <a:off x="3277360" y="2690622"/>
            <a:ext cx="2743201" cy="7010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048" y="0"/>
                </a:moveTo>
                <a:lnTo>
                  <a:pt x="552" y="0"/>
                </a:lnTo>
                <a:lnTo>
                  <a:pt x="337" y="170"/>
                </a:lnTo>
                <a:lnTo>
                  <a:pt x="162" y="632"/>
                </a:lnTo>
                <a:lnTo>
                  <a:pt x="43" y="1319"/>
                </a:lnTo>
                <a:lnTo>
                  <a:pt x="0" y="2160"/>
                </a:lnTo>
                <a:lnTo>
                  <a:pt x="0" y="19440"/>
                </a:lnTo>
                <a:lnTo>
                  <a:pt x="43" y="20281"/>
                </a:lnTo>
                <a:lnTo>
                  <a:pt x="162" y="20968"/>
                </a:lnTo>
                <a:lnTo>
                  <a:pt x="337" y="21430"/>
                </a:lnTo>
                <a:lnTo>
                  <a:pt x="552" y="21600"/>
                </a:lnTo>
                <a:lnTo>
                  <a:pt x="21048" y="21600"/>
                </a:lnTo>
                <a:lnTo>
                  <a:pt x="21263" y="21430"/>
                </a:lnTo>
                <a:lnTo>
                  <a:pt x="21438" y="20968"/>
                </a:lnTo>
                <a:lnTo>
                  <a:pt x="21557" y="20281"/>
                </a:lnTo>
                <a:lnTo>
                  <a:pt x="21600" y="19440"/>
                </a:lnTo>
                <a:lnTo>
                  <a:pt x="21600" y="2160"/>
                </a:lnTo>
                <a:lnTo>
                  <a:pt x="21557" y="1319"/>
                </a:lnTo>
                <a:lnTo>
                  <a:pt x="21438" y="632"/>
                </a:lnTo>
                <a:lnTo>
                  <a:pt x="21263" y="170"/>
                </a:lnTo>
                <a:lnTo>
                  <a:pt x="21048" y="0"/>
                </a:lnTo>
                <a:close/>
              </a:path>
            </a:pathLst>
          </a:custGeom>
          <a:solidFill>
            <a:srgbClr val="FFFF00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70" name="object 8"/>
          <p:cNvSpPr/>
          <p:nvPr/>
        </p:nvSpPr>
        <p:spPr>
          <a:xfrm>
            <a:off x="3277360" y="2690622"/>
            <a:ext cx="2743201" cy="70104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"/>
                </a:moveTo>
                <a:lnTo>
                  <a:pt x="43" y="1319"/>
                </a:lnTo>
                <a:lnTo>
                  <a:pt x="162" y="632"/>
                </a:lnTo>
                <a:lnTo>
                  <a:pt x="337" y="170"/>
                </a:lnTo>
                <a:lnTo>
                  <a:pt x="552" y="0"/>
                </a:lnTo>
                <a:lnTo>
                  <a:pt x="21048" y="0"/>
                </a:lnTo>
                <a:lnTo>
                  <a:pt x="21263" y="170"/>
                </a:lnTo>
                <a:lnTo>
                  <a:pt x="21438" y="632"/>
                </a:lnTo>
                <a:lnTo>
                  <a:pt x="21557" y="1319"/>
                </a:lnTo>
                <a:lnTo>
                  <a:pt x="21600" y="2160"/>
                </a:lnTo>
                <a:lnTo>
                  <a:pt x="21600" y="19440"/>
                </a:lnTo>
                <a:lnTo>
                  <a:pt x="21557" y="20281"/>
                </a:lnTo>
                <a:lnTo>
                  <a:pt x="21438" y="20968"/>
                </a:lnTo>
                <a:lnTo>
                  <a:pt x="21263" y="21430"/>
                </a:lnTo>
                <a:lnTo>
                  <a:pt x="21048" y="21600"/>
                </a:lnTo>
                <a:lnTo>
                  <a:pt x="552" y="21600"/>
                </a:lnTo>
                <a:lnTo>
                  <a:pt x="337" y="21430"/>
                </a:lnTo>
                <a:lnTo>
                  <a:pt x="162" y="20968"/>
                </a:lnTo>
                <a:lnTo>
                  <a:pt x="43" y="20281"/>
                </a:lnTo>
                <a:lnTo>
                  <a:pt x="0" y="19440"/>
                </a:lnTo>
                <a:lnTo>
                  <a:pt x="0" y="2160"/>
                </a:lnTo>
                <a:close/>
              </a:path>
            </a:pathLst>
          </a:custGeom>
          <a:ln w="25907">
            <a:solidFill>
              <a:srgbClr val="FFFFFF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71" name="object 9"/>
          <p:cNvSpPr/>
          <p:nvPr/>
        </p:nvSpPr>
        <p:spPr>
          <a:xfrm>
            <a:off x="4648960" y="3391660"/>
            <a:ext cx="1" cy="465710"/>
          </a:xfrm>
          <a:prstGeom prst="line">
            <a:avLst/>
          </a:prstGeom>
          <a:ln w="25908">
            <a:solidFill>
              <a:srgbClr val="4674AB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72" name="object 10"/>
          <p:cNvSpPr/>
          <p:nvPr/>
        </p:nvSpPr>
        <p:spPr>
          <a:xfrm>
            <a:off x="2058160" y="3856482"/>
            <a:ext cx="5181601" cy="6690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321" y="0"/>
                </a:moveTo>
                <a:lnTo>
                  <a:pt x="279" y="0"/>
                </a:lnTo>
                <a:lnTo>
                  <a:pt x="170" y="170"/>
                </a:lnTo>
                <a:lnTo>
                  <a:pt x="82" y="633"/>
                </a:lnTo>
                <a:lnTo>
                  <a:pt x="22" y="1320"/>
                </a:lnTo>
                <a:lnTo>
                  <a:pt x="0" y="2161"/>
                </a:lnTo>
                <a:lnTo>
                  <a:pt x="0" y="19439"/>
                </a:lnTo>
                <a:lnTo>
                  <a:pt x="22" y="20280"/>
                </a:lnTo>
                <a:lnTo>
                  <a:pt x="82" y="20967"/>
                </a:lnTo>
                <a:lnTo>
                  <a:pt x="170" y="21430"/>
                </a:lnTo>
                <a:lnTo>
                  <a:pt x="279" y="21600"/>
                </a:lnTo>
                <a:lnTo>
                  <a:pt x="21321" y="21600"/>
                </a:lnTo>
                <a:lnTo>
                  <a:pt x="21430" y="21430"/>
                </a:lnTo>
                <a:lnTo>
                  <a:pt x="21518" y="20967"/>
                </a:lnTo>
                <a:lnTo>
                  <a:pt x="21578" y="20280"/>
                </a:lnTo>
                <a:lnTo>
                  <a:pt x="21600" y="19439"/>
                </a:lnTo>
                <a:lnTo>
                  <a:pt x="21600" y="2161"/>
                </a:lnTo>
                <a:lnTo>
                  <a:pt x="21578" y="1320"/>
                </a:lnTo>
                <a:lnTo>
                  <a:pt x="21518" y="633"/>
                </a:lnTo>
                <a:lnTo>
                  <a:pt x="21430" y="170"/>
                </a:lnTo>
                <a:lnTo>
                  <a:pt x="21321" y="0"/>
                </a:lnTo>
                <a:close/>
              </a:path>
            </a:pathLst>
          </a:custGeom>
          <a:solidFill>
            <a:srgbClr val="FFFF00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73" name="object 11"/>
          <p:cNvSpPr/>
          <p:nvPr/>
        </p:nvSpPr>
        <p:spPr>
          <a:xfrm>
            <a:off x="2058160" y="3856482"/>
            <a:ext cx="5181601" cy="6690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1"/>
                </a:moveTo>
                <a:lnTo>
                  <a:pt x="22" y="1320"/>
                </a:lnTo>
                <a:lnTo>
                  <a:pt x="82" y="633"/>
                </a:lnTo>
                <a:lnTo>
                  <a:pt x="170" y="170"/>
                </a:lnTo>
                <a:lnTo>
                  <a:pt x="279" y="0"/>
                </a:lnTo>
                <a:lnTo>
                  <a:pt x="21321" y="0"/>
                </a:lnTo>
                <a:lnTo>
                  <a:pt x="21430" y="170"/>
                </a:lnTo>
                <a:lnTo>
                  <a:pt x="21518" y="633"/>
                </a:lnTo>
                <a:lnTo>
                  <a:pt x="21578" y="1320"/>
                </a:lnTo>
                <a:lnTo>
                  <a:pt x="21600" y="2161"/>
                </a:lnTo>
                <a:lnTo>
                  <a:pt x="21600" y="19439"/>
                </a:lnTo>
                <a:lnTo>
                  <a:pt x="21578" y="20280"/>
                </a:lnTo>
                <a:lnTo>
                  <a:pt x="21518" y="20967"/>
                </a:lnTo>
                <a:lnTo>
                  <a:pt x="21430" y="21430"/>
                </a:lnTo>
                <a:lnTo>
                  <a:pt x="21321" y="21600"/>
                </a:lnTo>
                <a:lnTo>
                  <a:pt x="279" y="21600"/>
                </a:lnTo>
                <a:lnTo>
                  <a:pt x="170" y="21430"/>
                </a:lnTo>
                <a:lnTo>
                  <a:pt x="82" y="20967"/>
                </a:lnTo>
                <a:lnTo>
                  <a:pt x="22" y="20280"/>
                </a:lnTo>
                <a:lnTo>
                  <a:pt x="0" y="19439"/>
                </a:lnTo>
                <a:lnTo>
                  <a:pt x="0" y="2161"/>
                </a:lnTo>
                <a:close/>
              </a:path>
            </a:pathLst>
          </a:custGeom>
          <a:ln w="25907">
            <a:solidFill>
              <a:srgbClr val="FFFFFF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74" name="object 12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 indent="154304" algn="ctr">
              <a:spcBef>
                <a:spcPts val="100"/>
              </a:spcBef>
              <a:defRPr spc="-100"/>
            </a:pPr>
            <a:r>
              <a:t>Hypoxia</a:t>
            </a:r>
          </a:p>
          <a:p>
            <a:pPr marR="5080" indent="2016760">
              <a:lnSpc>
                <a:spcPct val="209800"/>
              </a:lnSpc>
              <a:spcBef>
                <a:spcPts val="1200"/>
              </a:spcBef>
            </a:pPr>
            <a:r>
              <a:t>Ischemia  </a:t>
            </a:r>
            <a:r>
              <a:rPr spc="-100"/>
              <a:t>Anaerobic Metabolism</a:t>
            </a:r>
          </a:p>
        </p:txBody>
      </p:sp>
      <p:sp>
        <p:nvSpPr>
          <p:cNvPr id="375" name="object 13"/>
          <p:cNvSpPr/>
          <p:nvPr/>
        </p:nvSpPr>
        <p:spPr>
          <a:xfrm>
            <a:off x="1890522" y="4525517"/>
            <a:ext cx="2758567" cy="4657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21600" y="10797"/>
                </a:lnTo>
                <a:lnTo>
                  <a:pt x="0" y="10797"/>
                </a:lnTo>
                <a:lnTo>
                  <a:pt x="0" y="21600"/>
                </a:lnTo>
              </a:path>
            </a:pathLst>
          </a:custGeom>
          <a:ln w="25907">
            <a:solidFill>
              <a:srgbClr val="4674AB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76" name="object 14"/>
          <p:cNvSpPr/>
          <p:nvPr/>
        </p:nvSpPr>
        <p:spPr>
          <a:xfrm>
            <a:off x="1017269" y="4991860"/>
            <a:ext cx="1746505" cy="7452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0678" y="0"/>
                </a:moveTo>
                <a:lnTo>
                  <a:pt x="922" y="0"/>
                </a:lnTo>
                <a:lnTo>
                  <a:pt x="563" y="170"/>
                </a:lnTo>
                <a:lnTo>
                  <a:pt x="270" y="633"/>
                </a:lnTo>
                <a:lnTo>
                  <a:pt x="72" y="1320"/>
                </a:lnTo>
                <a:lnTo>
                  <a:pt x="0" y="2161"/>
                </a:lnTo>
                <a:lnTo>
                  <a:pt x="0" y="19440"/>
                </a:lnTo>
                <a:lnTo>
                  <a:pt x="72" y="20281"/>
                </a:lnTo>
                <a:lnTo>
                  <a:pt x="270" y="20967"/>
                </a:lnTo>
                <a:lnTo>
                  <a:pt x="563" y="21430"/>
                </a:lnTo>
                <a:lnTo>
                  <a:pt x="922" y="21600"/>
                </a:lnTo>
                <a:lnTo>
                  <a:pt x="20678" y="21600"/>
                </a:lnTo>
                <a:lnTo>
                  <a:pt x="21037" y="21430"/>
                </a:lnTo>
                <a:lnTo>
                  <a:pt x="21330" y="20967"/>
                </a:lnTo>
                <a:lnTo>
                  <a:pt x="21528" y="20281"/>
                </a:lnTo>
                <a:lnTo>
                  <a:pt x="21600" y="19440"/>
                </a:lnTo>
                <a:lnTo>
                  <a:pt x="21600" y="2161"/>
                </a:lnTo>
                <a:lnTo>
                  <a:pt x="21528" y="1320"/>
                </a:lnTo>
                <a:lnTo>
                  <a:pt x="21330" y="633"/>
                </a:lnTo>
                <a:lnTo>
                  <a:pt x="21037" y="170"/>
                </a:lnTo>
                <a:lnTo>
                  <a:pt x="20678" y="0"/>
                </a:lnTo>
                <a:close/>
              </a:path>
            </a:pathLst>
          </a:custGeom>
          <a:solidFill>
            <a:srgbClr val="FFFF00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77" name="object 15"/>
          <p:cNvSpPr/>
          <p:nvPr/>
        </p:nvSpPr>
        <p:spPr>
          <a:xfrm>
            <a:off x="1017269" y="4991860"/>
            <a:ext cx="1746505" cy="7452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1"/>
                </a:moveTo>
                <a:lnTo>
                  <a:pt x="72" y="1320"/>
                </a:lnTo>
                <a:lnTo>
                  <a:pt x="270" y="633"/>
                </a:lnTo>
                <a:lnTo>
                  <a:pt x="563" y="170"/>
                </a:lnTo>
                <a:lnTo>
                  <a:pt x="922" y="0"/>
                </a:lnTo>
                <a:lnTo>
                  <a:pt x="20678" y="0"/>
                </a:lnTo>
                <a:lnTo>
                  <a:pt x="21037" y="170"/>
                </a:lnTo>
                <a:lnTo>
                  <a:pt x="21330" y="633"/>
                </a:lnTo>
                <a:lnTo>
                  <a:pt x="21528" y="1320"/>
                </a:lnTo>
                <a:lnTo>
                  <a:pt x="21600" y="2161"/>
                </a:lnTo>
                <a:lnTo>
                  <a:pt x="21600" y="19440"/>
                </a:lnTo>
                <a:lnTo>
                  <a:pt x="21528" y="20281"/>
                </a:lnTo>
                <a:lnTo>
                  <a:pt x="21330" y="20967"/>
                </a:lnTo>
                <a:lnTo>
                  <a:pt x="21037" y="21430"/>
                </a:lnTo>
                <a:lnTo>
                  <a:pt x="20678" y="21600"/>
                </a:lnTo>
                <a:lnTo>
                  <a:pt x="922" y="21600"/>
                </a:lnTo>
                <a:lnTo>
                  <a:pt x="563" y="21430"/>
                </a:lnTo>
                <a:lnTo>
                  <a:pt x="270" y="20967"/>
                </a:lnTo>
                <a:lnTo>
                  <a:pt x="72" y="20281"/>
                </a:lnTo>
                <a:lnTo>
                  <a:pt x="0" y="19440"/>
                </a:lnTo>
                <a:lnTo>
                  <a:pt x="0" y="2161"/>
                </a:lnTo>
                <a:close/>
              </a:path>
            </a:pathLst>
          </a:custGeom>
          <a:ln w="25907">
            <a:solidFill>
              <a:srgbClr val="FFFFFF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78" name="object 16"/>
          <p:cNvSpPr txBox="1"/>
          <p:nvPr/>
        </p:nvSpPr>
        <p:spPr>
          <a:xfrm>
            <a:off x="1191869" y="5036184"/>
            <a:ext cx="1393826" cy="4578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b="1" sz="3600">
                <a:solidFill>
                  <a:srgbClr val="0000CC"/>
                </a:solidFill>
              </a:defRPr>
            </a:pPr>
            <a:r>
              <a:t>Lac</a:t>
            </a:r>
            <a:r>
              <a:rPr spc="-34"/>
              <a:t>t</a:t>
            </a:r>
            <a:r>
              <a:rPr spc="-40"/>
              <a:t>a</a:t>
            </a:r>
            <a:r>
              <a:rPr spc="-50"/>
              <a:t>t</a:t>
            </a:r>
            <a:r>
              <a:t>e</a:t>
            </a:r>
          </a:p>
        </p:txBody>
      </p:sp>
      <p:sp>
        <p:nvSpPr>
          <p:cNvPr id="379" name="object 17"/>
          <p:cNvSpPr/>
          <p:nvPr/>
        </p:nvSpPr>
        <p:spPr>
          <a:xfrm>
            <a:off x="4648960" y="4525517"/>
            <a:ext cx="1135128" cy="4657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10797"/>
                </a:lnTo>
                <a:lnTo>
                  <a:pt x="21600" y="10797"/>
                </a:lnTo>
                <a:lnTo>
                  <a:pt x="21600" y="21600"/>
                </a:lnTo>
              </a:path>
            </a:pathLst>
          </a:custGeom>
          <a:ln w="25907">
            <a:solidFill>
              <a:srgbClr val="4674AB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80" name="object 18"/>
          <p:cNvSpPr/>
          <p:nvPr/>
        </p:nvSpPr>
        <p:spPr>
          <a:xfrm>
            <a:off x="3288029" y="4991860"/>
            <a:ext cx="4992625" cy="6278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329" y="0"/>
                </a:moveTo>
                <a:lnTo>
                  <a:pt x="271" y="0"/>
                </a:lnTo>
                <a:lnTo>
                  <a:pt x="166" y="169"/>
                </a:lnTo>
                <a:lnTo>
                  <a:pt x="79" y="632"/>
                </a:lnTo>
                <a:lnTo>
                  <a:pt x="21" y="1318"/>
                </a:lnTo>
                <a:lnTo>
                  <a:pt x="0" y="2158"/>
                </a:lnTo>
                <a:lnTo>
                  <a:pt x="0" y="19442"/>
                </a:lnTo>
                <a:lnTo>
                  <a:pt x="21" y="20281"/>
                </a:lnTo>
                <a:lnTo>
                  <a:pt x="79" y="20967"/>
                </a:lnTo>
                <a:lnTo>
                  <a:pt x="166" y="21430"/>
                </a:lnTo>
                <a:lnTo>
                  <a:pt x="271" y="21600"/>
                </a:lnTo>
                <a:lnTo>
                  <a:pt x="21329" y="21600"/>
                </a:lnTo>
                <a:lnTo>
                  <a:pt x="21434" y="21430"/>
                </a:lnTo>
                <a:lnTo>
                  <a:pt x="21521" y="20967"/>
                </a:lnTo>
                <a:lnTo>
                  <a:pt x="21579" y="20281"/>
                </a:lnTo>
                <a:lnTo>
                  <a:pt x="21600" y="19442"/>
                </a:lnTo>
                <a:lnTo>
                  <a:pt x="21600" y="2158"/>
                </a:lnTo>
                <a:lnTo>
                  <a:pt x="21579" y="1318"/>
                </a:lnTo>
                <a:lnTo>
                  <a:pt x="21521" y="632"/>
                </a:lnTo>
                <a:lnTo>
                  <a:pt x="21434" y="169"/>
                </a:lnTo>
                <a:lnTo>
                  <a:pt x="21329" y="0"/>
                </a:lnTo>
                <a:close/>
              </a:path>
            </a:pathLst>
          </a:custGeom>
          <a:solidFill>
            <a:srgbClr val="FFFF00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81" name="object 19"/>
          <p:cNvSpPr/>
          <p:nvPr/>
        </p:nvSpPr>
        <p:spPr>
          <a:xfrm>
            <a:off x="3288029" y="4991860"/>
            <a:ext cx="4992625" cy="6278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58"/>
                </a:moveTo>
                <a:lnTo>
                  <a:pt x="21" y="1318"/>
                </a:lnTo>
                <a:lnTo>
                  <a:pt x="79" y="632"/>
                </a:lnTo>
                <a:lnTo>
                  <a:pt x="166" y="169"/>
                </a:lnTo>
                <a:lnTo>
                  <a:pt x="271" y="0"/>
                </a:lnTo>
                <a:lnTo>
                  <a:pt x="21329" y="0"/>
                </a:lnTo>
                <a:lnTo>
                  <a:pt x="21434" y="169"/>
                </a:lnTo>
                <a:lnTo>
                  <a:pt x="21521" y="632"/>
                </a:lnTo>
                <a:lnTo>
                  <a:pt x="21579" y="1318"/>
                </a:lnTo>
                <a:lnTo>
                  <a:pt x="21600" y="2158"/>
                </a:lnTo>
                <a:lnTo>
                  <a:pt x="21600" y="19442"/>
                </a:lnTo>
                <a:lnTo>
                  <a:pt x="21579" y="20281"/>
                </a:lnTo>
                <a:lnTo>
                  <a:pt x="21521" y="20967"/>
                </a:lnTo>
                <a:lnTo>
                  <a:pt x="21434" y="21430"/>
                </a:lnTo>
                <a:lnTo>
                  <a:pt x="21329" y="21600"/>
                </a:lnTo>
                <a:lnTo>
                  <a:pt x="271" y="21600"/>
                </a:lnTo>
                <a:lnTo>
                  <a:pt x="166" y="21430"/>
                </a:lnTo>
                <a:lnTo>
                  <a:pt x="79" y="20967"/>
                </a:lnTo>
                <a:lnTo>
                  <a:pt x="21" y="20281"/>
                </a:lnTo>
                <a:lnTo>
                  <a:pt x="0" y="19442"/>
                </a:lnTo>
                <a:lnTo>
                  <a:pt x="0" y="2158"/>
                </a:lnTo>
                <a:close/>
              </a:path>
            </a:pathLst>
          </a:custGeom>
          <a:ln w="25907">
            <a:solidFill>
              <a:srgbClr val="FFFFFF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382" name="object 20"/>
          <p:cNvSpPr txBox="1"/>
          <p:nvPr/>
        </p:nvSpPr>
        <p:spPr>
          <a:xfrm>
            <a:off x="3835653" y="4977079"/>
            <a:ext cx="3895726" cy="4578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b="1" spc="-15" sz="3600">
                <a:solidFill>
                  <a:srgbClr val="0000CC"/>
                </a:solidFill>
              </a:defRPr>
            </a:pPr>
            <a:r>
              <a:t>Inorganic</a:t>
            </a:r>
            <a:r>
              <a:rPr spc="-40"/>
              <a:t> </a:t>
            </a:r>
            <a:r>
              <a:t>Phosphate</a:t>
            </a:r>
          </a:p>
        </p:txBody>
      </p:sp>
      <p:sp>
        <p:nvSpPr>
          <p:cNvPr id="383" name="object 22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object 2"/>
          <p:cNvSpPr/>
          <p:nvPr/>
        </p:nvSpPr>
        <p:spPr>
          <a:xfrm>
            <a:off x="2555987" y="647238"/>
            <a:ext cx="4046510" cy="52501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86" name="object 3"/>
          <p:cNvSpPr txBox="1"/>
          <p:nvPr>
            <p:ph type="title"/>
          </p:nvPr>
        </p:nvSpPr>
        <p:spPr>
          <a:xfrm>
            <a:off x="2537841" y="461898"/>
            <a:ext cx="4070351" cy="696597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pc="-100" sz="4400"/>
            </a:lvl1pPr>
          </a:lstStyle>
          <a:p>
            <a:pPr/>
            <a:r>
              <a:t>Vulnerable Organ</a:t>
            </a:r>
          </a:p>
        </p:txBody>
      </p:sp>
      <p:sp>
        <p:nvSpPr>
          <p:cNvPr id="387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88" name="object 4"/>
          <p:cNvSpPr txBox="1"/>
          <p:nvPr/>
        </p:nvSpPr>
        <p:spPr>
          <a:xfrm>
            <a:off x="535939" y="1620595"/>
            <a:ext cx="7985761" cy="382165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indent="-342900">
              <a:spcBef>
                <a:spcPts val="100"/>
              </a:spcBef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0" sz="3200"/>
            </a:pPr>
            <a:r>
              <a:t>Brain,</a:t>
            </a:r>
          </a:p>
          <a:p>
            <a:pPr>
              <a:buSzPct val="100000"/>
              <a:buFont typeface="Arial"/>
              <a:buChar char="•"/>
              <a:defRPr sz="4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marR="508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5" sz="3200"/>
            </a:pPr>
            <a:r>
              <a:t>Neonatal </a:t>
            </a:r>
            <a:r>
              <a:rPr spc="-15"/>
              <a:t>Brain </a:t>
            </a:r>
            <a:r>
              <a:t>has very high </a:t>
            </a:r>
            <a:r>
              <a:rPr spc="-10"/>
              <a:t>requirements </a:t>
            </a:r>
            <a:r>
              <a:rPr spc="-35"/>
              <a:t>for  </a:t>
            </a:r>
            <a:r>
              <a:rPr spc="-20"/>
              <a:t>oxygen </a:t>
            </a:r>
            <a:r>
              <a:rPr spc="0"/>
              <a:t>and </a:t>
            </a:r>
            <a:r>
              <a:t>baseline blood</a:t>
            </a:r>
            <a:r>
              <a:rPr spc="30"/>
              <a:t> </a:t>
            </a:r>
            <a:r>
              <a:rPr spc="-45"/>
              <a:t>flow.</a:t>
            </a:r>
          </a:p>
          <a:p>
            <a:pPr>
              <a:buSzPct val="100000"/>
              <a:buFont typeface="Arial"/>
              <a:buChar char="•"/>
              <a:defRPr sz="45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marR="596900" indent="-342900">
              <a:lnSpc>
                <a:spcPct val="104799"/>
              </a:lnSpc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0" sz="3200"/>
            </a:pPr>
            <a:r>
              <a:t>Hypoxic </a:t>
            </a:r>
            <a:r>
              <a:rPr spc="0"/>
              <a:t>insult </a:t>
            </a:r>
            <a:r>
              <a:rPr spc="-20"/>
              <a:t>to </a:t>
            </a:r>
            <a:r>
              <a:rPr spc="0"/>
              <a:t>the </a:t>
            </a:r>
            <a:r>
              <a:rPr spc="-25"/>
              <a:t>fetus </a:t>
            </a:r>
            <a:r>
              <a:t>initiates </a:t>
            </a:r>
            <a:r>
              <a:rPr b="1" i="1" sz="2800">
                <a:solidFill>
                  <a:srgbClr val="0033CC"/>
                </a:solidFill>
                <a:latin typeface="Verdana"/>
                <a:ea typeface="Verdana"/>
                <a:cs typeface="Verdana"/>
                <a:sym typeface="Verdana"/>
              </a:rPr>
              <a:t>diving  </a:t>
            </a:r>
            <a:r>
              <a:rPr b="1" i="1" spc="-5" sz="2800">
                <a:solidFill>
                  <a:srgbClr val="0033CC"/>
                </a:solidFill>
                <a:latin typeface="Verdana"/>
                <a:ea typeface="Verdana"/>
                <a:cs typeface="Verdana"/>
                <a:sym typeface="Verdana"/>
              </a:rPr>
              <a:t>seal</a:t>
            </a:r>
            <a:r>
              <a:rPr b="1" i="1" spc="15" sz="2800">
                <a:solidFill>
                  <a:srgbClr val="0033CC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b="1" i="1" spc="-5" sz="2800">
                <a:solidFill>
                  <a:srgbClr val="0033CC"/>
                </a:solidFill>
                <a:latin typeface="Verdana"/>
                <a:ea typeface="Verdana"/>
                <a:cs typeface="Verdana"/>
                <a:sym typeface="Verdana"/>
              </a:rPr>
              <a:t>reflex.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" name="object 2"/>
          <p:cNvSpPr/>
          <p:nvPr/>
        </p:nvSpPr>
        <p:spPr>
          <a:xfrm>
            <a:off x="2556941" y="647238"/>
            <a:ext cx="4092196" cy="52501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91" name="object 3"/>
          <p:cNvSpPr txBox="1"/>
          <p:nvPr>
            <p:ph type="title"/>
          </p:nvPr>
        </p:nvSpPr>
        <p:spPr>
          <a:xfrm>
            <a:off x="2510408" y="461898"/>
            <a:ext cx="4119880" cy="696597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 sz="4400">
                <a:solidFill>
                  <a:srgbClr val="0000FF"/>
                </a:solidFill>
              </a:defRPr>
            </a:pPr>
            <a:r>
              <a:t>Diving </a:t>
            </a:r>
            <a:r>
              <a:rPr spc="0"/>
              <a:t>Seal</a:t>
            </a:r>
            <a:r>
              <a:t> Reflex</a:t>
            </a:r>
          </a:p>
        </p:txBody>
      </p:sp>
      <p:sp>
        <p:nvSpPr>
          <p:cNvPr id="392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93" name="object 4"/>
          <p:cNvSpPr txBox="1"/>
          <p:nvPr/>
        </p:nvSpPr>
        <p:spPr>
          <a:xfrm>
            <a:off x="535939" y="1620596"/>
            <a:ext cx="7993382" cy="189150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marR="5080" indent="-342900">
              <a:spcBef>
                <a:spcPts val="100"/>
              </a:spcBef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5" sz="3200"/>
            </a:pPr>
            <a:r>
              <a:t>Shunting </a:t>
            </a:r>
            <a:r>
              <a:rPr spc="0"/>
              <a:t>of </a:t>
            </a:r>
            <a:r>
              <a:t>blood </a:t>
            </a:r>
            <a:r>
              <a:rPr spc="-20"/>
              <a:t>to </a:t>
            </a:r>
            <a:r>
              <a:rPr spc="-10"/>
              <a:t>brain, </a:t>
            </a:r>
            <a:r>
              <a:t>heart </a:t>
            </a:r>
            <a:r>
              <a:rPr spc="0"/>
              <a:t>and </a:t>
            </a:r>
            <a:r>
              <a:t>adrenals  </a:t>
            </a:r>
            <a:r>
              <a:rPr spc="0"/>
              <a:t>and </a:t>
            </a:r>
            <a:r>
              <a:rPr spc="-30"/>
              <a:t>away </a:t>
            </a:r>
            <a:r>
              <a:rPr spc="-15"/>
              <a:t>from </a:t>
            </a:r>
            <a:r>
              <a:rPr spc="0"/>
              <a:t>lungs, gut, </a:t>
            </a:r>
            <a:r>
              <a:rPr spc="-10"/>
              <a:t>kidneys, </a:t>
            </a:r>
            <a:r>
              <a:rPr spc="-55"/>
              <a:t>liver,  </a:t>
            </a:r>
            <a:r>
              <a:t>spleen </a:t>
            </a:r>
            <a:r>
              <a:rPr spc="0"/>
              <a:t>and </a:t>
            </a:r>
            <a:r>
              <a:t>skin, </a:t>
            </a:r>
            <a:r>
              <a:rPr spc="0"/>
              <a:t>in an </a:t>
            </a:r>
            <a:r>
              <a:rPr spc="-20"/>
              <a:t>attempt to </a:t>
            </a:r>
            <a:r>
              <a:rPr spc="-10"/>
              <a:t>maintain  </a:t>
            </a:r>
            <a:r>
              <a:t>perfusion </a:t>
            </a:r>
            <a:r>
              <a:rPr spc="-20"/>
              <a:t>to </a:t>
            </a:r>
            <a:r>
              <a:rPr spc="-10"/>
              <a:t>more vital</a:t>
            </a:r>
            <a:r>
              <a:rPr spc="65"/>
              <a:t> </a:t>
            </a:r>
            <a:r>
              <a:rPr spc="-15"/>
              <a:t>organs.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5" name="object 2"/>
          <p:cNvSpPr/>
          <p:nvPr/>
        </p:nvSpPr>
        <p:spPr>
          <a:xfrm>
            <a:off x="2689636" y="647238"/>
            <a:ext cx="3826812" cy="52501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396" name="object 3"/>
          <p:cNvSpPr txBox="1"/>
          <p:nvPr>
            <p:ph type="title"/>
          </p:nvPr>
        </p:nvSpPr>
        <p:spPr>
          <a:xfrm>
            <a:off x="2643377" y="461898"/>
            <a:ext cx="3857626" cy="696597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pc="-100" sz="4400">
                <a:solidFill>
                  <a:srgbClr val="375F92"/>
                </a:solidFill>
              </a:defRPr>
            </a:lvl1pPr>
          </a:lstStyle>
          <a:p>
            <a:pPr/>
            <a:r>
              <a:t>Pathophysiology</a:t>
            </a:r>
          </a:p>
        </p:txBody>
      </p:sp>
      <p:sp>
        <p:nvSpPr>
          <p:cNvPr id="397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398" name="object 4"/>
          <p:cNvSpPr txBox="1"/>
          <p:nvPr/>
        </p:nvSpPr>
        <p:spPr>
          <a:xfrm>
            <a:off x="535940" y="1613229"/>
            <a:ext cx="7916544" cy="38502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marR="43815" indent="-342900">
              <a:buSzPct val="100000"/>
              <a:buFont typeface="Arial"/>
              <a:buChar char="•"/>
              <a:tabLst>
                <a:tab pos="355600" algn="l"/>
              </a:tabLst>
              <a:defRPr spc="-4" sz="4000"/>
            </a:pPr>
            <a:r>
              <a:t>Accumulation of </a:t>
            </a:r>
            <a:r>
              <a:rPr spc="-25"/>
              <a:t>excitatory </a:t>
            </a:r>
            <a:r>
              <a:t>and </a:t>
            </a:r>
            <a:r>
              <a:rPr spc="-25"/>
              <a:t>toxic  </a:t>
            </a:r>
            <a:r>
              <a:t>amino acids </a:t>
            </a:r>
            <a:r>
              <a:rPr spc="-9"/>
              <a:t>(glutamate) </a:t>
            </a:r>
            <a:r>
              <a:t>in the  damaged tissue.</a:t>
            </a:r>
          </a:p>
          <a:p>
            <a:pPr>
              <a:buSzPct val="100000"/>
              <a:buFont typeface="Arial"/>
              <a:buChar char="•"/>
              <a:defRPr sz="58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marR="5080" indent="-342900">
              <a:buSzPct val="100000"/>
              <a:buFont typeface="Arial"/>
              <a:buChar char="•"/>
              <a:tabLst>
                <a:tab pos="355600" algn="l"/>
              </a:tabLst>
              <a:defRPr spc="-9" sz="4000"/>
            </a:pPr>
            <a:r>
              <a:t>Increased production </a:t>
            </a:r>
            <a:r>
              <a:rPr spc="0"/>
              <a:t>of </a:t>
            </a:r>
            <a:r>
              <a:rPr spc="-15"/>
              <a:t>free </a:t>
            </a:r>
            <a:r>
              <a:rPr spc="-19"/>
              <a:t>radicals  </a:t>
            </a:r>
            <a:r>
              <a:rPr spc="-4"/>
              <a:t>and NO in </a:t>
            </a:r>
            <a:r>
              <a:t>damaged</a:t>
            </a:r>
            <a:r>
              <a:rPr spc="15"/>
              <a:t> </a:t>
            </a:r>
            <a:r>
              <a:rPr spc="-4"/>
              <a:t>tissue.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object 2"/>
          <p:cNvSpPr/>
          <p:nvPr/>
        </p:nvSpPr>
        <p:spPr>
          <a:xfrm>
            <a:off x="2689636" y="471978"/>
            <a:ext cx="3826812" cy="52501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401" name="object 3"/>
          <p:cNvSpPr txBox="1"/>
          <p:nvPr>
            <p:ph type="title"/>
          </p:nvPr>
        </p:nvSpPr>
        <p:spPr>
          <a:xfrm>
            <a:off x="2643377" y="286256"/>
            <a:ext cx="3857626" cy="696596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pc="-100" sz="4400"/>
            </a:lvl1pPr>
          </a:lstStyle>
          <a:p>
            <a:pPr/>
            <a:r>
              <a:t>Pathophysiology</a:t>
            </a:r>
          </a:p>
        </p:txBody>
      </p:sp>
      <p:sp>
        <p:nvSpPr>
          <p:cNvPr id="402" name="object 4"/>
          <p:cNvSpPr/>
          <p:nvPr/>
        </p:nvSpPr>
        <p:spPr>
          <a:xfrm>
            <a:off x="4469129" y="4203953"/>
            <a:ext cx="1720470" cy="5416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14722"/>
                </a:lnTo>
                <a:lnTo>
                  <a:pt x="21600" y="14722"/>
                </a:lnTo>
                <a:lnTo>
                  <a:pt x="21600" y="21600"/>
                </a:lnTo>
              </a:path>
            </a:pathLst>
          </a:custGeom>
          <a:ln w="25907">
            <a:solidFill>
              <a:srgbClr val="4674AB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403" name="object 5"/>
          <p:cNvSpPr/>
          <p:nvPr/>
        </p:nvSpPr>
        <p:spPr>
          <a:xfrm>
            <a:off x="2699766" y="4203953"/>
            <a:ext cx="1769492" cy="54165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21600" y="14722"/>
                </a:lnTo>
                <a:lnTo>
                  <a:pt x="0" y="14722"/>
                </a:lnTo>
                <a:lnTo>
                  <a:pt x="0" y="21600"/>
                </a:lnTo>
              </a:path>
            </a:pathLst>
          </a:custGeom>
          <a:ln w="25907">
            <a:solidFill>
              <a:srgbClr val="4674AB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404" name="object 6"/>
          <p:cNvSpPr/>
          <p:nvPr/>
        </p:nvSpPr>
        <p:spPr>
          <a:xfrm>
            <a:off x="4469129" y="2480310"/>
            <a:ext cx="1" cy="541655"/>
          </a:xfrm>
          <a:prstGeom prst="line">
            <a:avLst/>
          </a:prstGeom>
          <a:ln w="25908">
            <a:solidFill>
              <a:srgbClr val="3C6695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405" name="object 7"/>
          <p:cNvSpPr/>
          <p:nvPr/>
        </p:nvSpPr>
        <p:spPr>
          <a:xfrm>
            <a:off x="462533" y="1297686"/>
            <a:ext cx="8014716" cy="11826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281" y="0"/>
                </a:moveTo>
                <a:lnTo>
                  <a:pt x="319" y="0"/>
                </a:lnTo>
                <a:lnTo>
                  <a:pt x="195" y="170"/>
                </a:lnTo>
                <a:lnTo>
                  <a:pt x="93" y="633"/>
                </a:lnTo>
                <a:lnTo>
                  <a:pt x="25" y="1319"/>
                </a:lnTo>
                <a:lnTo>
                  <a:pt x="0" y="2160"/>
                </a:lnTo>
                <a:lnTo>
                  <a:pt x="0" y="19440"/>
                </a:lnTo>
                <a:lnTo>
                  <a:pt x="25" y="20281"/>
                </a:lnTo>
                <a:lnTo>
                  <a:pt x="93" y="20967"/>
                </a:lnTo>
                <a:lnTo>
                  <a:pt x="195" y="21430"/>
                </a:lnTo>
                <a:lnTo>
                  <a:pt x="319" y="21600"/>
                </a:lnTo>
                <a:lnTo>
                  <a:pt x="21281" y="21600"/>
                </a:lnTo>
                <a:lnTo>
                  <a:pt x="21405" y="21430"/>
                </a:lnTo>
                <a:lnTo>
                  <a:pt x="21507" y="20967"/>
                </a:lnTo>
                <a:lnTo>
                  <a:pt x="21575" y="20281"/>
                </a:lnTo>
                <a:lnTo>
                  <a:pt x="21600" y="19440"/>
                </a:lnTo>
                <a:lnTo>
                  <a:pt x="21600" y="2160"/>
                </a:lnTo>
                <a:lnTo>
                  <a:pt x="21575" y="1319"/>
                </a:lnTo>
                <a:lnTo>
                  <a:pt x="21507" y="633"/>
                </a:lnTo>
                <a:lnTo>
                  <a:pt x="21405" y="170"/>
                </a:lnTo>
                <a:lnTo>
                  <a:pt x="21281" y="0"/>
                </a:lnTo>
                <a:close/>
              </a:path>
            </a:pathLst>
          </a:custGeom>
          <a:solidFill>
            <a:srgbClr val="4F81BC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406" name="object 8"/>
          <p:cNvSpPr/>
          <p:nvPr/>
        </p:nvSpPr>
        <p:spPr>
          <a:xfrm>
            <a:off x="462533" y="1297686"/>
            <a:ext cx="8014716" cy="11826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"/>
                </a:moveTo>
                <a:lnTo>
                  <a:pt x="25" y="1319"/>
                </a:lnTo>
                <a:lnTo>
                  <a:pt x="93" y="633"/>
                </a:lnTo>
                <a:lnTo>
                  <a:pt x="195" y="170"/>
                </a:lnTo>
                <a:lnTo>
                  <a:pt x="319" y="0"/>
                </a:lnTo>
                <a:lnTo>
                  <a:pt x="21281" y="0"/>
                </a:lnTo>
                <a:lnTo>
                  <a:pt x="21405" y="170"/>
                </a:lnTo>
                <a:lnTo>
                  <a:pt x="21507" y="633"/>
                </a:lnTo>
                <a:lnTo>
                  <a:pt x="21575" y="1319"/>
                </a:lnTo>
                <a:lnTo>
                  <a:pt x="21600" y="2160"/>
                </a:lnTo>
                <a:lnTo>
                  <a:pt x="21600" y="19440"/>
                </a:lnTo>
                <a:lnTo>
                  <a:pt x="21575" y="20281"/>
                </a:lnTo>
                <a:lnTo>
                  <a:pt x="21507" y="20967"/>
                </a:lnTo>
                <a:lnTo>
                  <a:pt x="21405" y="21430"/>
                </a:lnTo>
                <a:lnTo>
                  <a:pt x="21281" y="21600"/>
                </a:lnTo>
                <a:lnTo>
                  <a:pt x="319" y="21600"/>
                </a:lnTo>
                <a:lnTo>
                  <a:pt x="195" y="21430"/>
                </a:lnTo>
                <a:lnTo>
                  <a:pt x="93" y="20967"/>
                </a:lnTo>
                <a:lnTo>
                  <a:pt x="25" y="20281"/>
                </a:lnTo>
                <a:lnTo>
                  <a:pt x="0" y="19440"/>
                </a:lnTo>
                <a:lnTo>
                  <a:pt x="0" y="2160"/>
                </a:lnTo>
                <a:close/>
              </a:path>
            </a:pathLst>
          </a:custGeom>
          <a:ln w="25907">
            <a:solidFill>
              <a:srgbClr val="FFFFFF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407" name="object 9"/>
          <p:cNvSpPr/>
          <p:nvPr/>
        </p:nvSpPr>
        <p:spPr>
          <a:xfrm>
            <a:off x="668273" y="1494282"/>
            <a:ext cx="8014716" cy="11826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281" y="0"/>
                </a:moveTo>
                <a:lnTo>
                  <a:pt x="319" y="0"/>
                </a:lnTo>
                <a:lnTo>
                  <a:pt x="195" y="170"/>
                </a:lnTo>
                <a:lnTo>
                  <a:pt x="93" y="633"/>
                </a:lnTo>
                <a:lnTo>
                  <a:pt x="25" y="1319"/>
                </a:lnTo>
                <a:lnTo>
                  <a:pt x="0" y="2160"/>
                </a:lnTo>
                <a:lnTo>
                  <a:pt x="0" y="19440"/>
                </a:lnTo>
                <a:lnTo>
                  <a:pt x="25" y="20281"/>
                </a:lnTo>
                <a:lnTo>
                  <a:pt x="93" y="20967"/>
                </a:lnTo>
                <a:lnTo>
                  <a:pt x="195" y="21430"/>
                </a:lnTo>
                <a:lnTo>
                  <a:pt x="319" y="21600"/>
                </a:lnTo>
                <a:lnTo>
                  <a:pt x="21281" y="21600"/>
                </a:lnTo>
                <a:lnTo>
                  <a:pt x="21405" y="21430"/>
                </a:lnTo>
                <a:lnTo>
                  <a:pt x="21507" y="20967"/>
                </a:lnTo>
                <a:lnTo>
                  <a:pt x="21575" y="20281"/>
                </a:lnTo>
                <a:lnTo>
                  <a:pt x="21600" y="19440"/>
                </a:lnTo>
                <a:lnTo>
                  <a:pt x="21600" y="2160"/>
                </a:lnTo>
                <a:lnTo>
                  <a:pt x="21575" y="1319"/>
                </a:lnTo>
                <a:lnTo>
                  <a:pt x="21507" y="633"/>
                </a:lnTo>
                <a:lnTo>
                  <a:pt x="21405" y="170"/>
                </a:lnTo>
                <a:lnTo>
                  <a:pt x="21281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408" name="object 10"/>
          <p:cNvSpPr/>
          <p:nvPr/>
        </p:nvSpPr>
        <p:spPr>
          <a:xfrm>
            <a:off x="668273" y="1494282"/>
            <a:ext cx="8014716" cy="11826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"/>
                </a:moveTo>
                <a:lnTo>
                  <a:pt x="25" y="1319"/>
                </a:lnTo>
                <a:lnTo>
                  <a:pt x="93" y="633"/>
                </a:lnTo>
                <a:lnTo>
                  <a:pt x="195" y="170"/>
                </a:lnTo>
                <a:lnTo>
                  <a:pt x="319" y="0"/>
                </a:lnTo>
                <a:lnTo>
                  <a:pt x="21281" y="0"/>
                </a:lnTo>
                <a:lnTo>
                  <a:pt x="21405" y="170"/>
                </a:lnTo>
                <a:lnTo>
                  <a:pt x="21507" y="633"/>
                </a:lnTo>
                <a:lnTo>
                  <a:pt x="21575" y="1319"/>
                </a:lnTo>
                <a:lnTo>
                  <a:pt x="21600" y="2160"/>
                </a:lnTo>
                <a:lnTo>
                  <a:pt x="21600" y="19440"/>
                </a:lnTo>
                <a:lnTo>
                  <a:pt x="21575" y="20281"/>
                </a:lnTo>
                <a:lnTo>
                  <a:pt x="21507" y="20967"/>
                </a:lnTo>
                <a:lnTo>
                  <a:pt x="21405" y="21430"/>
                </a:lnTo>
                <a:lnTo>
                  <a:pt x="21281" y="21600"/>
                </a:lnTo>
                <a:lnTo>
                  <a:pt x="319" y="21600"/>
                </a:lnTo>
                <a:lnTo>
                  <a:pt x="195" y="21430"/>
                </a:lnTo>
                <a:lnTo>
                  <a:pt x="93" y="20967"/>
                </a:lnTo>
                <a:lnTo>
                  <a:pt x="25" y="20281"/>
                </a:lnTo>
                <a:lnTo>
                  <a:pt x="0" y="19440"/>
                </a:lnTo>
                <a:lnTo>
                  <a:pt x="0" y="2160"/>
                </a:lnTo>
                <a:close/>
              </a:path>
            </a:pathLst>
          </a:custGeom>
          <a:ln w="25908">
            <a:solidFill>
              <a:srgbClr val="4F81BC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409" name="object 11"/>
          <p:cNvSpPr txBox="1"/>
          <p:nvPr/>
        </p:nvSpPr>
        <p:spPr>
          <a:xfrm>
            <a:off x="964487" y="1829687"/>
            <a:ext cx="7421882" cy="3533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 spc="-10" sz="2800"/>
            </a:pPr>
            <a:r>
              <a:t>Accumulation </a:t>
            </a:r>
            <a:r>
              <a:rPr spc="-5"/>
              <a:t>of AA </a:t>
            </a:r>
            <a:r>
              <a:t>(glutamate) </a:t>
            </a:r>
            <a:r>
              <a:rPr spc="-5"/>
              <a:t>in </a:t>
            </a:r>
            <a:r>
              <a:t>damaged</a:t>
            </a:r>
            <a:r>
              <a:rPr spc="75"/>
              <a:t> </a:t>
            </a:r>
            <a:r>
              <a:t>tissue.</a:t>
            </a:r>
          </a:p>
        </p:txBody>
      </p:sp>
      <p:sp>
        <p:nvSpPr>
          <p:cNvPr id="410" name="object 12"/>
          <p:cNvSpPr/>
          <p:nvPr/>
        </p:nvSpPr>
        <p:spPr>
          <a:xfrm>
            <a:off x="555498" y="3021328"/>
            <a:ext cx="7827263" cy="11826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274" y="0"/>
                </a:moveTo>
                <a:lnTo>
                  <a:pt x="326" y="0"/>
                </a:lnTo>
                <a:lnTo>
                  <a:pt x="199" y="170"/>
                </a:lnTo>
                <a:lnTo>
                  <a:pt x="96" y="633"/>
                </a:lnTo>
                <a:lnTo>
                  <a:pt x="26" y="1319"/>
                </a:lnTo>
                <a:lnTo>
                  <a:pt x="0" y="2160"/>
                </a:lnTo>
                <a:lnTo>
                  <a:pt x="0" y="19440"/>
                </a:lnTo>
                <a:lnTo>
                  <a:pt x="26" y="20281"/>
                </a:lnTo>
                <a:lnTo>
                  <a:pt x="96" y="20967"/>
                </a:lnTo>
                <a:lnTo>
                  <a:pt x="199" y="21430"/>
                </a:lnTo>
                <a:lnTo>
                  <a:pt x="326" y="21600"/>
                </a:lnTo>
                <a:lnTo>
                  <a:pt x="21274" y="21600"/>
                </a:lnTo>
                <a:lnTo>
                  <a:pt x="21401" y="21430"/>
                </a:lnTo>
                <a:lnTo>
                  <a:pt x="21504" y="20967"/>
                </a:lnTo>
                <a:lnTo>
                  <a:pt x="21574" y="20281"/>
                </a:lnTo>
                <a:lnTo>
                  <a:pt x="21600" y="19440"/>
                </a:lnTo>
                <a:lnTo>
                  <a:pt x="21600" y="2160"/>
                </a:lnTo>
                <a:lnTo>
                  <a:pt x="21574" y="1319"/>
                </a:lnTo>
                <a:lnTo>
                  <a:pt x="21504" y="633"/>
                </a:lnTo>
                <a:lnTo>
                  <a:pt x="21401" y="170"/>
                </a:lnTo>
                <a:lnTo>
                  <a:pt x="21274" y="0"/>
                </a:lnTo>
                <a:close/>
              </a:path>
            </a:pathLst>
          </a:custGeom>
          <a:solidFill>
            <a:srgbClr val="4F81BC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411" name="object 13"/>
          <p:cNvSpPr/>
          <p:nvPr/>
        </p:nvSpPr>
        <p:spPr>
          <a:xfrm>
            <a:off x="555498" y="3021328"/>
            <a:ext cx="7827263" cy="11826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"/>
                </a:moveTo>
                <a:lnTo>
                  <a:pt x="26" y="1319"/>
                </a:lnTo>
                <a:lnTo>
                  <a:pt x="96" y="633"/>
                </a:lnTo>
                <a:lnTo>
                  <a:pt x="199" y="170"/>
                </a:lnTo>
                <a:lnTo>
                  <a:pt x="326" y="0"/>
                </a:lnTo>
                <a:lnTo>
                  <a:pt x="21274" y="0"/>
                </a:lnTo>
                <a:lnTo>
                  <a:pt x="21401" y="170"/>
                </a:lnTo>
                <a:lnTo>
                  <a:pt x="21504" y="633"/>
                </a:lnTo>
                <a:lnTo>
                  <a:pt x="21574" y="1319"/>
                </a:lnTo>
                <a:lnTo>
                  <a:pt x="21600" y="2160"/>
                </a:lnTo>
                <a:lnTo>
                  <a:pt x="21600" y="19440"/>
                </a:lnTo>
                <a:lnTo>
                  <a:pt x="21574" y="20281"/>
                </a:lnTo>
                <a:lnTo>
                  <a:pt x="21504" y="20967"/>
                </a:lnTo>
                <a:lnTo>
                  <a:pt x="21401" y="21430"/>
                </a:lnTo>
                <a:lnTo>
                  <a:pt x="21274" y="21600"/>
                </a:lnTo>
                <a:lnTo>
                  <a:pt x="326" y="21600"/>
                </a:lnTo>
                <a:lnTo>
                  <a:pt x="199" y="21430"/>
                </a:lnTo>
                <a:lnTo>
                  <a:pt x="96" y="20967"/>
                </a:lnTo>
                <a:lnTo>
                  <a:pt x="26" y="20281"/>
                </a:lnTo>
                <a:lnTo>
                  <a:pt x="0" y="19440"/>
                </a:lnTo>
                <a:lnTo>
                  <a:pt x="0" y="2160"/>
                </a:lnTo>
                <a:close/>
              </a:path>
            </a:pathLst>
          </a:custGeom>
          <a:ln w="25907">
            <a:solidFill>
              <a:srgbClr val="FFFFFF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412" name="object 14"/>
          <p:cNvSpPr/>
          <p:nvPr/>
        </p:nvSpPr>
        <p:spPr>
          <a:xfrm>
            <a:off x="762762" y="3217926"/>
            <a:ext cx="7827263" cy="11826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274" y="0"/>
                </a:moveTo>
                <a:lnTo>
                  <a:pt x="326" y="0"/>
                </a:lnTo>
                <a:lnTo>
                  <a:pt x="199" y="170"/>
                </a:lnTo>
                <a:lnTo>
                  <a:pt x="96" y="633"/>
                </a:lnTo>
                <a:lnTo>
                  <a:pt x="26" y="1319"/>
                </a:lnTo>
                <a:lnTo>
                  <a:pt x="0" y="2160"/>
                </a:lnTo>
                <a:lnTo>
                  <a:pt x="0" y="19440"/>
                </a:lnTo>
                <a:lnTo>
                  <a:pt x="26" y="20281"/>
                </a:lnTo>
                <a:lnTo>
                  <a:pt x="96" y="20967"/>
                </a:lnTo>
                <a:lnTo>
                  <a:pt x="199" y="21430"/>
                </a:lnTo>
                <a:lnTo>
                  <a:pt x="326" y="21600"/>
                </a:lnTo>
                <a:lnTo>
                  <a:pt x="21274" y="21600"/>
                </a:lnTo>
                <a:lnTo>
                  <a:pt x="21401" y="21430"/>
                </a:lnTo>
                <a:lnTo>
                  <a:pt x="21504" y="20967"/>
                </a:lnTo>
                <a:lnTo>
                  <a:pt x="21574" y="20281"/>
                </a:lnTo>
                <a:lnTo>
                  <a:pt x="21600" y="19440"/>
                </a:lnTo>
                <a:lnTo>
                  <a:pt x="21600" y="2160"/>
                </a:lnTo>
                <a:lnTo>
                  <a:pt x="21574" y="1319"/>
                </a:lnTo>
                <a:lnTo>
                  <a:pt x="21504" y="633"/>
                </a:lnTo>
                <a:lnTo>
                  <a:pt x="21401" y="170"/>
                </a:lnTo>
                <a:lnTo>
                  <a:pt x="21274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413" name="object 15"/>
          <p:cNvSpPr/>
          <p:nvPr/>
        </p:nvSpPr>
        <p:spPr>
          <a:xfrm>
            <a:off x="762762" y="3217926"/>
            <a:ext cx="7827263" cy="11826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"/>
                </a:moveTo>
                <a:lnTo>
                  <a:pt x="26" y="1319"/>
                </a:lnTo>
                <a:lnTo>
                  <a:pt x="96" y="633"/>
                </a:lnTo>
                <a:lnTo>
                  <a:pt x="199" y="170"/>
                </a:lnTo>
                <a:lnTo>
                  <a:pt x="326" y="0"/>
                </a:lnTo>
                <a:lnTo>
                  <a:pt x="21274" y="0"/>
                </a:lnTo>
                <a:lnTo>
                  <a:pt x="21401" y="170"/>
                </a:lnTo>
                <a:lnTo>
                  <a:pt x="21504" y="633"/>
                </a:lnTo>
                <a:lnTo>
                  <a:pt x="21574" y="1319"/>
                </a:lnTo>
                <a:lnTo>
                  <a:pt x="21600" y="2160"/>
                </a:lnTo>
                <a:lnTo>
                  <a:pt x="21600" y="19440"/>
                </a:lnTo>
                <a:lnTo>
                  <a:pt x="21574" y="20281"/>
                </a:lnTo>
                <a:lnTo>
                  <a:pt x="21504" y="20967"/>
                </a:lnTo>
                <a:lnTo>
                  <a:pt x="21401" y="21430"/>
                </a:lnTo>
                <a:lnTo>
                  <a:pt x="21274" y="21600"/>
                </a:lnTo>
                <a:lnTo>
                  <a:pt x="326" y="21600"/>
                </a:lnTo>
                <a:lnTo>
                  <a:pt x="199" y="21430"/>
                </a:lnTo>
                <a:lnTo>
                  <a:pt x="96" y="20967"/>
                </a:lnTo>
                <a:lnTo>
                  <a:pt x="26" y="20281"/>
                </a:lnTo>
                <a:lnTo>
                  <a:pt x="0" y="19440"/>
                </a:lnTo>
                <a:lnTo>
                  <a:pt x="0" y="2160"/>
                </a:lnTo>
                <a:close/>
              </a:path>
            </a:pathLst>
          </a:custGeom>
          <a:ln w="25908">
            <a:solidFill>
              <a:srgbClr val="4F81BC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414" name="object 16"/>
          <p:cNvSpPr txBox="1"/>
          <p:nvPr/>
        </p:nvSpPr>
        <p:spPr>
          <a:xfrm>
            <a:off x="1322958" y="3525900"/>
            <a:ext cx="6702426" cy="3957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 spc="-10" sz="3100"/>
            </a:pPr>
            <a:r>
              <a:t>Increased </a:t>
            </a:r>
            <a:r>
              <a:rPr spc="-5"/>
              <a:t>amount of </a:t>
            </a:r>
            <a:r>
              <a:t>intracellular </a:t>
            </a:r>
            <a:r>
              <a:rPr spc="-5"/>
              <a:t>Na &amp;</a:t>
            </a:r>
            <a:r>
              <a:rPr spc="-15"/>
              <a:t> </a:t>
            </a:r>
            <a:r>
              <a:t>Ca</a:t>
            </a:r>
          </a:p>
        </p:txBody>
      </p:sp>
      <p:sp>
        <p:nvSpPr>
          <p:cNvPr id="415" name="object 17"/>
          <p:cNvSpPr/>
          <p:nvPr/>
        </p:nvSpPr>
        <p:spPr>
          <a:xfrm>
            <a:off x="1186433" y="4746497"/>
            <a:ext cx="3026665" cy="11826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0756" y="0"/>
                </a:moveTo>
                <a:lnTo>
                  <a:pt x="844" y="0"/>
                </a:lnTo>
                <a:lnTo>
                  <a:pt x="515" y="170"/>
                </a:lnTo>
                <a:lnTo>
                  <a:pt x="247" y="633"/>
                </a:lnTo>
                <a:lnTo>
                  <a:pt x="66" y="1319"/>
                </a:lnTo>
                <a:lnTo>
                  <a:pt x="0" y="2160"/>
                </a:lnTo>
                <a:lnTo>
                  <a:pt x="0" y="19440"/>
                </a:lnTo>
                <a:lnTo>
                  <a:pt x="66" y="20281"/>
                </a:lnTo>
                <a:lnTo>
                  <a:pt x="247" y="20967"/>
                </a:lnTo>
                <a:lnTo>
                  <a:pt x="515" y="21430"/>
                </a:lnTo>
                <a:lnTo>
                  <a:pt x="844" y="21600"/>
                </a:lnTo>
                <a:lnTo>
                  <a:pt x="20756" y="21600"/>
                </a:lnTo>
                <a:lnTo>
                  <a:pt x="21085" y="21430"/>
                </a:lnTo>
                <a:lnTo>
                  <a:pt x="21353" y="20967"/>
                </a:lnTo>
                <a:lnTo>
                  <a:pt x="21534" y="20281"/>
                </a:lnTo>
                <a:lnTo>
                  <a:pt x="21600" y="19440"/>
                </a:lnTo>
                <a:lnTo>
                  <a:pt x="21600" y="2160"/>
                </a:lnTo>
                <a:lnTo>
                  <a:pt x="21534" y="1319"/>
                </a:lnTo>
                <a:lnTo>
                  <a:pt x="21353" y="633"/>
                </a:lnTo>
                <a:lnTo>
                  <a:pt x="21085" y="170"/>
                </a:lnTo>
                <a:lnTo>
                  <a:pt x="20756" y="0"/>
                </a:lnTo>
                <a:close/>
              </a:path>
            </a:pathLst>
          </a:custGeom>
          <a:solidFill>
            <a:srgbClr val="4F81BC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416" name="object 18"/>
          <p:cNvSpPr/>
          <p:nvPr/>
        </p:nvSpPr>
        <p:spPr>
          <a:xfrm>
            <a:off x="1186433" y="4746497"/>
            <a:ext cx="3026665" cy="11826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"/>
                </a:moveTo>
                <a:lnTo>
                  <a:pt x="66" y="1319"/>
                </a:lnTo>
                <a:lnTo>
                  <a:pt x="247" y="633"/>
                </a:lnTo>
                <a:lnTo>
                  <a:pt x="515" y="170"/>
                </a:lnTo>
                <a:lnTo>
                  <a:pt x="844" y="0"/>
                </a:lnTo>
                <a:lnTo>
                  <a:pt x="20756" y="0"/>
                </a:lnTo>
                <a:lnTo>
                  <a:pt x="21085" y="170"/>
                </a:lnTo>
                <a:lnTo>
                  <a:pt x="21353" y="633"/>
                </a:lnTo>
                <a:lnTo>
                  <a:pt x="21534" y="1319"/>
                </a:lnTo>
                <a:lnTo>
                  <a:pt x="21600" y="2160"/>
                </a:lnTo>
                <a:lnTo>
                  <a:pt x="21600" y="19440"/>
                </a:lnTo>
                <a:lnTo>
                  <a:pt x="21534" y="20281"/>
                </a:lnTo>
                <a:lnTo>
                  <a:pt x="21353" y="20967"/>
                </a:lnTo>
                <a:lnTo>
                  <a:pt x="21085" y="21430"/>
                </a:lnTo>
                <a:lnTo>
                  <a:pt x="20756" y="21600"/>
                </a:lnTo>
                <a:lnTo>
                  <a:pt x="844" y="21600"/>
                </a:lnTo>
                <a:lnTo>
                  <a:pt x="515" y="21430"/>
                </a:lnTo>
                <a:lnTo>
                  <a:pt x="247" y="20967"/>
                </a:lnTo>
                <a:lnTo>
                  <a:pt x="66" y="20281"/>
                </a:lnTo>
                <a:lnTo>
                  <a:pt x="0" y="19440"/>
                </a:lnTo>
                <a:lnTo>
                  <a:pt x="0" y="2160"/>
                </a:lnTo>
                <a:close/>
              </a:path>
            </a:pathLst>
          </a:custGeom>
          <a:ln w="25907">
            <a:solidFill>
              <a:srgbClr val="FFFFFF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417" name="object 19"/>
          <p:cNvSpPr/>
          <p:nvPr/>
        </p:nvSpPr>
        <p:spPr>
          <a:xfrm>
            <a:off x="1393697" y="4943094"/>
            <a:ext cx="3026665" cy="11826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0756" y="0"/>
                </a:moveTo>
                <a:lnTo>
                  <a:pt x="844" y="0"/>
                </a:lnTo>
                <a:lnTo>
                  <a:pt x="515" y="170"/>
                </a:lnTo>
                <a:lnTo>
                  <a:pt x="247" y="633"/>
                </a:lnTo>
                <a:lnTo>
                  <a:pt x="66" y="1319"/>
                </a:lnTo>
                <a:lnTo>
                  <a:pt x="0" y="2160"/>
                </a:lnTo>
                <a:lnTo>
                  <a:pt x="0" y="19440"/>
                </a:lnTo>
                <a:lnTo>
                  <a:pt x="66" y="20281"/>
                </a:lnTo>
                <a:lnTo>
                  <a:pt x="247" y="20967"/>
                </a:lnTo>
                <a:lnTo>
                  <a:pt x="515" y="21430"/>
                </a:lnTo>
                <a:lnTo>
                  <a:pt x="844" y="21600"/>
                </a:lnTo>
                <a:lnTo>
                  <a:pt x="20756" y="21600"/>
                </a:lnTo>
                <a:lnTo>
                  <a:pt x="21085" y="21430"/>
                </a:lnTo>
                <a:lnTo>
                  <a:pt x="21353" y="20967"/>
                </a:lnTo>
                <a:lnTo>
                  <a:pt x="21534" y="20281"/>
                </a:lnTo>
                <a:lnTo>
                  <a:pt x="21600" y="19440"/>
                </a:lnTo>
                <a:lnTo>
                  <a:pt x="21600" y="2160"/>
                </a:lnTo>
                <a:lnTo>
                  <a:pt x="21534" y="1319"/>
                </a:lnTo>
                <a:lnTo>
                  <a:pt x="21353" y="633"/>
                </a:lnTo>
                <a:lnTo>
                  <a:pt x="21085" y="170"/>
                </a:lnTo>
                <a:lnTo>
                  <a:pt x="20756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418" name="object 20"/>
          <p:cNvSpPr/>
          <p:nvPr/>
        </p:nvSpPr>
        <p:spPr>
          <a:xfrm>
            <a:off x="1393697" y="4943094"/>
            <a:ext cx="3026665" cy="11826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"/>
                </a:moveTo>
                <a:lnTo>
                  <a:pt x="66" y="1319"/>
                </a:lnTo>
                <a:lnTo>
                  <a:pt x="247" y="633"/>
                </a:lnTo>
                <a:lnTo>
                  <a:pt x="515" y="170"/>
                </a:lnTo>
                <a:lnTo>
                  <a:pt x="844" y="0"/>
                </a:lnTo>
                <a:lnTo>
                  <a:pt x="20756" y="0"/>
                </a:lnTo>
                <a:lnTo>
                  <a:pt x="21085" y="170"/>
                </a:lnTo>
                <a:lnTo>
                  <a:pt x="21353" y="633"/>
                </a:lnTo>
                <a:lnTo>
                  <a:pt x="21534" y="1319"/>
                </a:lnTo>
                <a:lnTo>
                  <a:pt x="21600" y="2160"/>
                </a:lnTo>
                <a:lnTo>
                  <a:pt x="21600" y="19440"/>
                </a:lnTo>
                <a:lnTo>
                  <a:pt x="21534" y="20281"/>
                </a:lnTo>
                <a:lnTo>
                  <a:pt x="21353" y="20967"/>
                </a:lnTo>
                <a:lnTo>
                  <a:pt x="21085" y="21430"/>
                </a:lnTo>
                <a:lnTo>
                  <a:pt x="20756" y="21600"/>
                </a:lnTo>
                <a:lnTo>
                  <a:pt x="844" y="21600"/>
                </a:lnTo>
                <a:lnTo>
                  <a:pt x="515" y="21430"/>
                </a:lnTo>
                <a:lnTo>
                  <a:pt x="247" y="20967"/>
                </a:lnTo>
                <a:lnTo>
                  <a:pt x="66" y="20281"/>
                </a:lnTo>
                <a:lnTo>
                  <a:pt x="0" y="19440"/>
                </a:lnTo>
                <a:lnTo>
                  <a:pt x="0" y="2160"/>
                </a:lnTo>
                <a:close/>
              </a:path>
            </a:pathLst>
          </a:custGeom>
          <a:ln w="25908">
            <a:solidFill>
              <a:srgbClr val="4F81BC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419" name="object 21"/>
          <p:cNvSpPr txBox="1"/>
          <p:nvPr/>
        </p:nvSpPr>
        <p:spPr>
          <a:xfrm>
            <a:off x="1695704" y="5250763"/>
            <a:ext cx="2420621" cy="3957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 spc="-5" sz="3100"/>
            </a:pPr>
            <a:r>
              <a:t>Tissue</a:t>
            </a:r>
            <a:r>
              <a:rPr spc="-80"/>
              <a:t> </a:t>
            </a:r>
            <a:r>
              <a:rPr spc="-10"/>
              <a:t>Swelling</a:t>
            </a:r>
          </a:p>
        </p:txBody>
      </p:sp>
      <p:sp>
        <p:nvSpPr>
          <p:cNvPr id="420" name="object 22"/>
          <p:cNvSpPr/>
          <p:nvPr/>
        </p:nvSpPr>
        <p:spPr>
          <a:xfrm>
            <a:off x="4627626" y="4746497"/>
            <a:ext cx="3124201" cy="11826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0783" y="0"/>
                </a:moveTo>
                <a:lnTo>
                  <a:pt x="817" y="0"/>
                </a:lnTo>
                <a:lnTo>
                  <a:pt x="499" y="170"/>
                </a:lnTo>
                <a:lnTo>
                  <a:pt x="239" y="633"/>
                </a:lnTo>
                <a:lnTo>
                  <a:pt x="64" y="1319"/>
                </a:lnTo>
                <a:lnTo>
                  <a:pt x="0" y="2160"/>
                </a:lnTo>
                <a:lnTo>
                  <a:pt x="0" y="19440"/>
                </a:lnTo>
                <a:lnTo>
                  <a:pt x="64" y="20281"/>
                </a:lnTo>
                <a:lnTo>
                  <a:pt x="239" y="20967"/>
                </a:lnTo>
                <a:lnTo>
                  <a:pt x="499" y="21430"/>
                </a:lnTo>
                <a:lnTo>
                  <a:pt x="817" y="21600"/>
                </a:lnTo>
                <a:lnTo>
                  <a:pt x="20783" y="21600"/>
                </a:lnTo>
                <a:lnTo>
                  <a:pt x="21101" y="21430"/>
                </a:lnTo>
                <a:lnTo>
                  <a:pt x="21361" y="20967"/>
                </a:lnTo>
                <a:lnTo>
                  <a:pt x="21536" y="20281"/>
                </a:lnTo>
                <a:lnTo>
                  <a:pt x="21600" y="19440"/>
                </a:lnTo>
                <a:lnTo>
                  <a:pt x="21600" y="2160"/>
                </a:lnTo>
                <a:lnTo>
                  <a:pt x="21536" y="1319"/>
                </a:lnTo>
                <a:lnTo>
                  <a:pt x="21361" y="633"/>
                </a:lnTo>
                <a:lnTo>
                  <a:pt x="21101" y="170"/>
                </a:lnTo>
                <a:lnTo>
                  <a:pt x="20783" y="0"/>
                </a:lnTo>
                <a:close/>
              </a:path>
            </a:pathLst>
          </a:custGeom>
          <a:solidFill>
            <a:srgbClr val="4F81BC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421" name="object 23"/>
          <p:cNvSpPr/>
          <p:nvPr/>
        </p:nvSpPr>
        <p:spPr>
          <a:xfrm>
            <a:off x="4627626" y="4746497"/>
            <a:ext cx="3124201" cy="11826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"/>
                </a:moveTo>
                <a:lnTo>
                  <a:pt x="64" y="1319"/>
                </a:lnTo>
                <a:lnTo>
                  <a:pt x="239" y="633"/>
                </a:lnTo>
                <a:lnTo>
                  <a:pt x="499" y="170"/>
                </a:lnTo>
                <a:lnTo>
                  <a:pt x="817" y="0"/>
                </a:lnTo>
                <a:lnTo>
                  <a:pt x="20783" y="0"/>
                </a:lnTo>
                <a:lnTo>
                  <a:pt x="21101" y="170"/>
                </a:lnTo>
                <a:lnTo>
                  <a:pt x="21361" y="633"/>
                </a:lnTo>
                <a:lnTo>
                  <a:pt x="21536" y="1319"/>
                </a:lnTo>
                <a:lnTo>
                  <a:pt x="21600" y="2160"/>
                </a:lnTo>
                <a:lnTo>
                  <a:pt x="21600" y="19440"/>
                </a:lnTo>
                <a:lnTo>
                  <a:pt x="21536" y="20281"/>
                </a:lnTo>
                <a:lnTo>
                  <a:pt x="21361" y="20967"/>
                </a:lnTo>
                <a:lnTo>
                  <a:pt x="21101" y="21430"/>
                </a:lnTo>
                <a:lnTo>
                  <a:pt x="20783" y="21600"/>
                </a:lnTo>
                <a:lnTo>
                  <a:pt x="817" y="21600"/>
                </a:lnTo>
                <a:lnTo>
                  <a:pt x="499" y="21430"/>
                </a:lnTo>
                <a:lnTo>
                  <a:pt x="239" y="20967"/>
                </a:lnTo>
                <a:lnTo>
                  <a:pt x="64" y="20281"/>
                </a:lnTo>
                <a:lnTo>
                  <a:pt x="0" y="19440"/>
                </a:lnTo>
                <a:lnTo>
                  <a:pt x="0" y="2160"/>
                </a:lnTo>
                <a:close/>
              </a:path>
            </a:pathLst>
          </a:custGeom>
          <a:ln w="25907">
            <a:solidFill>
              <a:srgbClr val="FFFFFF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422" name="object 24"/>
          <p:cNvSpPr/>
          <p:nvPr/>
        </p:nvSpPr>
        <p:spPr>
          <a:xfrm>
            <a:off x="4834890" y="4943094"/>
            <a:ext cx="3124201" cy="11826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0783" y="0"/>
                </a:moveTo>
                <a:lnTo>
                  <a:pt x="817" y="0"/>
                </a:lnTo>
                <a:lnTo>
                  <a:pt x="499" y="170"/>
                </a:lnTo>
                <a:lnTo>
                  <a:pt x="239" y="633"/>
                </a:lnTo>
                <a:lnTo>
                  <a:pt x="64" y="1319"/>
                </a:lnTo>
                <a:lnTo>
                  <a:pt x="0" y="2160"/>
                </a:lnTo>
                <a:lnTo>
                  <a:pt x="0" y="19440"/>
                </a:lnTo>
                <a:lnTo>
                  <a:pt x="64" y="20281"/>
                </a:lnTo>
                <a:lnTo>
                  <a:pt x="239" y="20967"/>
                </a:lnTo>
                <a:lnTo>
                  <a:pt x="499" y="21430"/>
                </a:lnTo>
                <a:lnTo>
                  <a:pt x="817" y="21600"/>
                </a:lnTo>
                <a:lnTo>
                  <a:pt x="20783" y="21600"/>
                </a:lnTo>
                <a:lnTo>
                  <a:pt x="21101" y="21430"/>
                </a:lnTo>
                <a:lnTo>
                  <a:pt x="21361" y="20967"/>
                </a:lnTo>
                <a:lnTo>
                  <a:pt x="21536" y="20281"/>
                </a:lnTo>
                <a:lnTo>
                  <a:pt x="21600" y="19440"/>
                </a:lnTo>
                <a:lnTo>
                  <a:pt x="21600" y="2160"/>
                </a:lnTo>
                <a:lnTo>
                  <a:pt x="21536" y="1319"/>
                </a:lnTo>
                <a:lnTo>
                  <a:pt x="21361" y="633"/>
                </a:lnTo>
                <a:lnTo>
                  <a:pt x="21101" y="170"/>
                </a:lnTo>
                <a:lnTo>
                  <a:pt x="20783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423" name="object 25"/>
          <p:cNvSpPr/>
          <p:nvPr/>
        </p:nvSpPr>
        <p:spPr>
          <a:xfrm>
            <a:off x="4834890" y="4943094"/>
            <a:ext cx="3124201" cy="118262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"/>
                </a:moveTo>
                <a:lnTo>
                  <a:pt x="64" y="1319"/>
                </a:lnTo>
                <a:lnTo>
                  <a:pt x="239" y="633"/>
                </a:lnTo>
                <a:lnTo>
                  <a:pt x="499" y="170"/>
                </a:lnTo>
                <a:lnTo>
                  <a:pt x="817" y="0"/>
                </a:lnTo>
                <a:lnTo>
                  <a:pt x="20783" y="0"/>
                </a:lnTo>
                <a:lnTo>
                  <a:pt x="21101" y="170"/>
                </a:lnTo>
                <a:lnTo>
                  <a:pt x="21361" y="633"/>
                </a:lnTo>
                <a:lnTo>
                  <a:pt x="21536" y="1319"/>
                </a:lnTo>
                <a:lnTo>
                  <a:pt x="21600" y="2160"/>
                </a:lnTo>
                <a:lnTo>
                  <a:pt x="21600" y="19440"/>
                </a:lnTo>
                <a:lnTo>
                  <a:pt x="21536" y="20281"/>
                </a:lnTo>
                <a:lnTo>
                  <a:pt x="21361" y="20967"/>
                </a:lnTo>
                <a:lnTo>
                  <a:pt x="21101" y="21430"/>
                </a:lnTo>
                <a:lnTo>
                  <a:pt x="20783" y="21600"/>
                </a:lnTo>
                <a:lnTo>
                  <a:pt x="817" y="21600"/>
                </a:lnTo>
                <a:lnTo>
                  <a:pt x="499" y="21430"/>
                </a:lnTo>
                <a:lnTo>
                  <a:pt x="239" y="20967"/>
                </a:lnTo>
                <a:lnTo>
                  <a:pt x="64" y="20281"/>
                </a:lnTo>
                <a:lnTo>
                  <a:pt x="0" y="19440"/>
                </a:lnTo>
                <a:lnTo>
                  <a:pt x="0" y="2160"/>
                </a:lnTo>
                <a:close/>
              </a:path>
            </a:pathLst>
          </a:custGeom>
          <a:ln w="25908">
            <a:solidFill>
              <a:srgbClr val="4F81BC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424" name="object 26"/>
          <p:cNvSpPr txBox="1"/>
          <p:nvPr/>
        </p:nvSpPr>
        <p:spPr>
          <a:xfrm>
            <a:off x="4985129" y="5250763"/>
            <a:ext cx="2823211" cy="3957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 spc="-20" sz="3100"/>
            </a:pPr>
            <a:r>
              <a:t>Cerebral</a:t>
            </a:r>
            <a:r>
              <a:rPr spc="-45"/>
              <a:t> </a:t>
            </a:r>
            <a:r>
              <a:rPr spc="-10"/>
              <a:t>Oedema</a:t>
            </a:r>
          </a:p>
        </p:txBody>
      </p:sp>
      <p:sp>
        <p:nvSpPr>
          <p:cNvPr id="425" name="object 28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7" name="object 2"/>
          <p:cNvSpPr/>
          <p:nvPr/>
        </p:nvSpPr>
        <p:spPr>
          <a:xfrm>
            <a:off x="6590538" y="3565397"/>
            <a:ext cx="1" cy="721488"/>
          </a:xfrm>
          <a:prstGeom prst="line">
            <a:avLst/>
          </a:prstGeom>
          <a:ln w="25908">
            <a:solidFill>
              <a:srgbClr val="4674AB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428" name="object 3"/>
          <p:cNvSpPr/>
          <p:nvPr/>
        </p:nvSpPr>
        <p:spPr>
          <a:xfrm>
            <a:off x="4703826" y="1739644"/>
            <a:ext cx="1886586" cy="7214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14722"/>
                </a:lnTo>
                <a:lnTo>
                  <a:pt x="21600" y="14722"/>
                </a:lnTo>
                <a:lnTo>
                  <a:pt x="21600" y="21600"/>
                </a:lnTo>
              </a:path>
            </a:pathLst>
          </a:custGeom>
          <a:ln w="25908">
            <a:solidFill>
              <a:srgbClr val="3C6695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429" name="object 4"/>
          <p:cNvSpPr/>
          <p:nvPr/>
        </p:nvSpPr>
        <p:spPr>
          <a:xfrm>
            <a:off x="2817114" y="3565397"/>
            <a:ext cx="1" cy="721488"/>
          </a:xfrm>
          <a:prstGeom prst="line">
            <a:avLst/>
          </a:prstGeom>
          <a:ln w="25908">
            <a:solidFill>
              <a:srgbClr val="4674AB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430" name="object 5"/>
          <p:cNvSpPr/>
          <p:nvPr/>
        </p:nvSpPr>
        <p:spPr>
          <a:xfrm>
            <a:off x="2817114" y="1739644"/>
            <a:ext cx="1886586" cy="7214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21600" y="14722"/>
                </a:lnTo>
                <a:lnTo>
                  <a:pt x="0" y="14722"/>
                </a:lnTo>
                <a:lnTo>
                  <a:pt x="0" y="21600"/>
                </a:lnTo>
              </a:path>
            </a:pathLst>
          </a:custGeom>
          <a:ln w="25908">
            <a:solidFill>
              <a:srgbClr val="3C6695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431" name="object 6"/>
          <p:cNvSpPr/>
          <p:nvPr/>
        </p:nvSpPr>
        <p:spPr>
          <a:xfrm>
            <a:off x="1375409" y="537209"/>
            <a:ext cx="6658358" cy="12024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210" y="0"/>
                </a:moveTo>
                <a:lnTo>
                  <a:pt x="390" y="0"/>
                </a:lnTo>
                <a:lnTo>
                  <a:pt x="238" y="170"/>
                </a:lnTo>
                <a:lnTo>
                  <a:pt x="114" y="633"/>
                </a:lnTo>
                <a:lnTo>
                  <a:pt x="31" y="1320"/>
                </a:lnTo>
                <a:lnTo>
                  <a:pt x="0" y="2160"/>
                </a:lnTo>
                <a:lnTo>
                  <a:pt x="0" y="19440"/>
                </a:lnTo>
                <a:lnTo>
                  <a:pt x="31" y="20280"/>
                </a:lnTo>
                <a:lnTo>
                  <a:pt x="114" y="20967"/>
                </a:lnTo>
                <a:lnTo>
                  <a:pt x="238" y="21430"/>
                </a:lnTo>
                <a:lnTo>
                  <a:pt x="390" y="21600"/>
                </a:lnTo>
                <a:lnTo>
                  <a:pt x="21210" y="21600"/>
                </a:lnTo>
                <a:lnTo>
                  <a:pt x="21362" y="21430"/>
                </a:lnTo>
                <a:lnTo>
                  <a:pt x="21486" y="20967"/>
                </a:lnTo>
                <a:lnTo>
                  <a:pt x="21569" y="20280"/>
                </a:lnTo>
                <a:lnTo>
                  <a:pt x="21600" y="19440"/>
                </a:lnTo>
                <a:lnTo>
                  <a:pt x="21600" y="2160"/>
                </a:lnTo>
                <a:lnTo>
                  <a:pt x="21569" y="1320"/>
                </a:lnTo>
                <a:lnTo>
                  <a:pt x="21486" y="633"/>
                </a:lnTo>
                <a:lnTo>
                  <a:pt x="21362" y="170"/>
                </a:lnTo>
                <a:lnTo>
                  <a:pt x="21210" y="0"/>
                </a:lnTo>
                <a:close/>
              </a:path>
            </a:pathLst>
          </a:custGeom>
          <a:solidFill>
            <a:srgbClr val="4F81BC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432" name="object 7"/>
          <p:cNvSpPr/>
          <p:nvPr/>
        </p:nvSpPr>
        <p:spPr>
          <a:xfrm>
            <a:off x="1375409" y="537209"/>
            <a:ext cx="6658358" cy="12024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"/>
                </a:moveTo>
                <a:lnTo>
                  <a:pt x="31" y="1320"/>
                </a:lnTo>
                <a:lnTo>
                  <a:pt x="114" y="633"/>
                </a:lnTo>
                <a:lnTo>
                  <a:pt x="238" y="170"/>
                </a:lnTo>
                <a:lnTo>
                  <a:pt x="390" y="0"/>
                </a:lnTo>
                <a:lnTo>
                  <a:pt x="21210" y="0"/>
                </a:lnTo>
                <a:lnTo>
                  <a:pt x="21362" y="170"/>
                </a:lnTo>
                <a:lnTo>
                  <a:pt x="21486" y="633"/>
                </a:lnTo>
                <a:lnTo>
                  <a:pt x="21569" y="1320"/>
                </a:lnTo>
                <a:lnTo>
                  <a:pt x="21600" y="2160"/>
                </a:lnTo>
                <a:lnTo>
                  <a:pt x="21600" y="19440"/>
                </a:lnTo>
                <a:lnTo>
                  <a:pt x="21569" y="20280"/>
                </a:lnTo>
                <a:lnTo>
                  <a:pt x="21486" y="20967"/>
                </a:lnTo>
                <a:lnTo>
                  <a:pt x="21362" y="21430"/>
                </a:lnTo>
                <a:lnTo>
                  <a:pt x="21210" y="21600"/>
                </a:lnTo>
                <a:lnTo>
                  <a:pt x="390" y="21600"/>
                </a:lnTo>
                <a:lnTo>
                  <a:pt x="238" y="21430"/>
                </a:lnTo>
                <a:lnTo>
                  <a:pt x="114" y="20967"/>
                </a:lnTo>
                <a:lnTo>
                  <a:pt x="31" y="20280"/>
                </a:lnTo>
                <a:lnTo>
                  <a:pt x="0" y="19440"/>
                </a:lnTo>
                <a:lnTo>
                  <a:pt x="0" y="2160"/>
                </a:lnTo>
                <a:close/>
              </a:path>
            </a:pathLst>
          </a:custGeom>
          <a:ln w="25907">
            <a:solidFill>
              <a:srgbClr val="FFFFFF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433" name="object 8"/>
          <p:cNvSpPr/>
          <p:nvPr/>
        </p:nvSpPr>
        <p:spPr>
          <a:xfrm>
            <a:off x="1651253" y="799337"/>
            <a:ext cx="6658358" cy="12024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210" y="0"/>
                </a:moveTo>
                <a:lnTo>
                  <a:pt x="390" y="0"/>
                </a:lnTo>
                <a:lnTo>
                  <a:pt x="238" y="170"/>
                </a:lnTo>
                <a:lnTo>
                  <a:pt x="114" y="633"/>
                </a:lnTo>
                <a:lnTo>
                  <a:pt x="31" y="1320"/>
                </a:lnTo>
                <a:lnTo>
                  <a:pt x="0" y="2160"/>
                </a:lnTo>
                <a:lnTo>
                  <a:pt x="0" y="19440"/>
                </a:lnTo>
                <a:lnTo>
                  <a:pt x="31" y="20280"/>
                </a:lnTo>
                <a:lnTo>
                  <a:pt x="114" y="20967"/>
                </a:lnTo>
                <a:lnTo>
                  <a:pt x="238" y="21430"/>
                </a:lnTo>
                <a:lnTo>
                  <a:pt x="390" y="21600"/>
                </a:lnTo>
                <a:lnTo>
                  <a:pt x="21210" y="21600"/>
                </a:lnTo>
                <a:lnTo>
                  <a:pt x="21362" y="21430"/>
                </a:lnTo>
                <a:lnTo>
                  <a:pt x="21486" y="20967"/>
                </a:lnTo>
                <a:lnTo>
                  <a:pt x="21569" y="20280"/>
                </a:lnTo>
                <a:lnTo>
                  <a:pt x="21600" y="19440"/>
                </a:lnTo>
                <a:lnTo>
                  <a:pt x="21600" y="2160"/>
                </a:lnTo>
                <a:lnTo>
                  <a:pt x="21569" y="1320"/>
                </a:lnTo>
                <a:lnTo>
                  <a:pt x="21486" y="633"/>
                </a:lnTo>
                <a:lnTo>
                  <a:pt x="21362" y="170"/>
                </a:lnTo>
                <a:lnTo>
                  <a:pt x="21210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434" name="object 9"/>
          <p:cNvSpPr/>
          <p:nvPr/>
        </p:nvSpPr>
        <p:spPr>
          <a:xfrm>
            <a:off x="1651253" y="799337"/>
            <a:ext cx="6658358" cy="12024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"/>
                </a:moveTo>
                <a:lnTo>
                  <a:pt x="31" y="1320"/>
                </a:lnTo>
                <a:lnTo>
                  <a:pt x="114" y="633"/>
                </a:lnTo>
                <a:lnTo>
                  <a:pt x="238" y="170"/>
                </a:lnTo>
                <a:lnTo>
                  <a:pt x="390" y="0"/>
                </a:lnTo>
                <a:lnTo>
                  <a:pt x="21210" y="0"/>
                </a:lnTo>
                <a:lnTo>
                  <a:pt x="21362" y="170"/>
                </a:lnTo>
                <a:lnTo>
                  <a:pt x="21486" y="633"/>
                </a:lnTo>
                <a:lnTo>
                  <a:pt x="21569" y="1320"/>
                </a:lnTo>
                <a:lnTo>
                  <a:pt x="21600" y="2160"/>
                </a:lnTo>
                <a:lnTo>
                  <a:pt x="21600" y="19440"/>
                </a:lnTo>
                <a:lnTo>
                  <a:pt x="21569" y="20280"/>
                </a:lnTo>
                <a:lnTo>
                  <a:pt x="21486" y="20967"/>
                </a:lnTo>
                <a:lnTo>
                  <a:pt x="21362" y="21430"/>
                </a:lnTo>
                <a:lnTo>
                  <a:pt x="21210" y="21600"/>
                </a:lnTo>
                <a:lnTo>
                  <a:pt x="390" y="21600"/>
                </a:lnTo>
                <a:lnTo>
                  <a:pt x="238" y="21430"/>
                </a:lnTo>
                <a:lnTo>
                  <a:pt x="114" y="20967"/>
                </a:lnTo>
                <a:lnTo>
                  <a:pt x="31" y="20280"/>
                </a:lnTo>
                <a:lnTo>
                  <a:pt x="0" y="19440"/>
                </a:lnTo>
                <a:lnTo>
                  <a:pt x="0" y="2160"/>
                </a:lnTo>
                <a:close/>
              </a:path>
            </a:pathLst>
          </a:custGeom>
          <a:ln w="25908">
            <a:solidFill>
              <a:srgbClr val="4F81BC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435" name="object 10"/>
          <p:cNvSpPr txBox="1"/>
          <p:nvPr>
            <p:ph type="title"/>
          </p:nvPr>
        </p:nvSpPr>
        <p:spPr>
          <a:xfrm>
            <a:off x="2581781" y="1058416"/>
            <a:ext cx="4797426" cy="574041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 sz="3600">
                <a:solidFill>
                  <a:srgbClr val="C00000"/>
                </a:solidFill>
              </a:defRPr>
            </a:pPr>
            <a:r>
              <a:t>Fetal Hypoxia </a:t>
            </a:r>
            <a:r>
              <a:rPr spc="0"/>
              <a:t>&amp;</a:t>
            </a:r>
            <a:r>
              <a:t> </a:t>
            </a:r>
            <a:r>
              <a:rPr spc="0"/>
              <a:t>Ischemia</a:t>
            </a:r>
          </a:p>
        </p:txBody>
      </p:sp>
      <p:sp>
        <p:nvSpPr>
          <p:cNvPr id="436" name="object 11"/>
          <p:cNvSpPr/>
          <p:nvPr/>
        </p:nvSpPr>
        <p:spPr>
          <a:xfrm>
            <a:off x="1578102" y="2462022"/>
            <a:ext cx="2479549" cy="11033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0639" y="0"/>
                </a:moveTo>
                <a:lnTo>
                  <a:pt x="961" y="0"/>
                </a:lnTo>
                <a:lnTo>
                  <a:pt x="587" y="170"/>
                </a:lnTo>
                <a:lnTo>
                  <a:pt x="282" y="633"/>
                </a:lnTo>
                <a:lnTo>
                  <a:pt x="76" y="1319"/>
                </a:lnTo>
                <a:lnTo>
                  <a:pt x="0" y="2160"/>
                </a:lnTo>
                <a:lnTo>
                  <a:pt x="0" y="19440"/>
                </a:lnTo>
                <a:lnTo>
                  <a:pt x="76" y="20281"/>
                </a:lnTo>
                <a:lnTo>
                  <a:pt x="282" y="20967"/>
                </a:lnTo>
                <a:lnTo>
                  <a:pt x="587" y="21430"/>
                </a:lnTo>
                <a:lnTo>
                  <a:pt x="961" y="21600"/>
                </a:lnTo>
                <a:lnTo>
                  <a:pt x="20639" y="21600"/>
                </a:lnTo>
                <a:lnTo>
                  <a:pt x="21013" y="21430"/>
                </a:lnTo>
                <a:lnTo>
                  <a:pt x="21318" y="20967"/>
                </a:lnTo>
                <a:lnTo>
                  <a:pt x="21524" y="20281"/>
                </a:lnTo>
                <a:lnTo>
                  <a:pt x="21600" y="19440"/>
                </a:lnTo>
                <a:lnTo>
                  <a:pt x="21600" y="2160"/>
                </a:lnTo>
                <a:lnTo>
                  <a:pt x="21524" y="1319"/>
                </a:lnTo>
                <a:lnTo>
                  <a:pt x="21318" y="633"/>
                </a:lnTo>
                <a:lnTo>
                  <a:pt x="21013" y="170"/>
                </a:lnTo>
                <a:lnTo>
                  <a:pt x="20639" y="0"/>
                </a:lnTo>
                <a:close/>
              </a:path>
            </a:pathLst>
          </a:custGeom>
          <a:solidFill>
            <a:srgbClr val="4F81BC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437" name="object 12"/>
          <p:cNvSpPr/>
          <p:nvPr/>
        </p:nvSpPr>
        <p:spPr>
          <a:xfrm>
            <a:off x="1578102" y="2462022"/>
            <a:ext cx="2479549" cy="11033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"/>
                </a:moveTo>
                <a:lnTo>
                  <a:pt x="76" y="1319"/>
                </a:lnTo>
                <a:lnTo>
                  <a:pt x="282" y="633"/>
                </a:lnTo>
                <a:lnTo>
                  <a:pt x="587" y="170"/>
                </a:lnTo>
                <a:lnTo>
                  <a:pt x="961" y="0"/>
                </a:lnTo>
                <a:lnTo>
                  <a:pt x="20639" y="0"/>
                </a:lnTo>
                <a:lnTo>
                  <a:pt x="21013" y="170"/>
                </a:lnTo>
                <a:lnTo>
                  <a:pt x="21318" y="633"/>
                </a:lnTo>
                <a:lnTo>
                  <a:pt x="21524" y="1319"/>
                </a:lnTo>
                <a:lnTo>
                  <a:pt x="21600" y="2160"/>
                </a:lnTo>
                <a:lnTo>
                  <a:pt x="21600" y="19440"/>
                </a:lnTo>
                <a:lnTo>
                  <a:pt x="21524" y="20281"/>
                </a:lnTo>
                <a:lnTo>
                  <a:pt x="21318" y="20967"/>
                </a:lnTo>
                <a:lnTo>
                  <a:pt x="21013" y="21430"/>
                </a:lnTo>
                <a:lnTo>
                  <a:pt x="20639" y="21600"/>
                </a:lnTo>
                <a:lnTo>
                  <a:pt x="961" y="21600"/>
                </a:lnTo>
                <a:lnTo>
                  <a:pt x="587" y="21430"/>
                </a:lnTo>
                <a:lnTo>
                  <a:pt x="282" y="20967"/>
                </a:lnTo>
                <a:lnTo>
                  <a:pt x="76" y="20281"/>
                </a:lnTo>
                <a:lnTo>
                  <a:pt x="0" y="19440"/>
                </a:lnTo>
                <a:lnTo>
                  <a:pt x="0" y="2160"/>
                </a:lnTo>
                <a:close/>
              </a:path>
            </a:pathLst>
          </a:custGeom>
          <a:ln w="25907">
            <a:solidFill>
              <a:srgbClr val="FFFFFF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438" name="object 13"/>
          <p:cNvSpPr/>
          <p:nvPr/>
        </p:nvSpPr>
        <p:spPr>
          <a:xfrm>
            <a:off x="1852422" y="2724150"/>
            <a:ext cx="2481073" cy="11033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0639" y="0"/>
                </a:moveTo>
                <a:lnTo>
                  <a:pt x="961" y="0"/>
                </a:lnTo>
                <a:lnTo>
                  <a:pt x="587" y="170"/>
                </a:lnTo>
                <a:lnTo>
                  <a:pt x="281" y="633"/>
                </a:lnTo>
                <a:lnTo>
                  <a:pt x="75" y="1319"/>
                </a:lnTo>
                <a:lnTo>
                  <a:pt x="0" y="2160"/>
                </a:lnTo>
                <a:lnTo>
                  <a:pt x="0" y="19440"/>
                </a:lnTo>
                <a:lnTo>
                  <a:pt x="75" y="20281"/>
                </a:lnTo>
                <a:lnTo>
                  <a:pt x="281" y="20967"/>
                </a:lnTo>
                <a:lnTo>
                  <a:pt x="587" y="21430"/>
                </a:lnTo>
                <a:lnTo>
                  <a:pt x="961" y="21600"/>
                </a:lnTo>
                <a:lnTo>
                  <a:pt x="20639" y="21600"/>
                </a:lnTo>
                <a:lnTo>
                  <a:pt x="21013" y="21430"/>
                </a:lnTo>
                <a:lnTo>
                  <a:pt x="21319" y="20967"/>
                </a:lnTo>
                <a:lnTo>
                  <a:pt x="21525" y="20281"/>
                </a:lnTo>
                <a:lnTo>
                  <a:pt x="21600" y="19440"/>
                </a:lnTo>
                <a:lnTo>
                  <a:pt x="21600" y="2160"/>
                </a:lnTo>
                <a:lnTo>
                  <a:pt x="21525" y="1319"/>
                </a:lnTo>
                <a:lnTo>
                  <a:pt x="21319" y="633"/>
                </a:lnTo>
                <a:lnTo>
                  <a:pt x="21013" y="170"/>
                </a:lnTo>
                <a:lnTo>
                  <a:pt x="20639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439" name="object 14"/>
          <p:cNvSpPr/>
          <p:nvPr/>
        </p:nvSpPr>
        <p:spPr>
          <a:xfrm>
            <a:off x="1852422" y="2724150"/>
            <a:ext cx="2481073" cy="11033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"/>
                </a:moveTo>
                <a:lnTo>
                  <a:pt x="75" y="1319"/>
                </a:lnTo>
                <a:lnTo>
                  <a:pt x="281" y="633"/>
                </a:lnTo>
                <a:lnTo>
                  <a:pt x="587" y="170"/>
                </a:lnTo>
                <a:lnTo>
                  <a:pt x="961" y="0"/>
                </a:lnTo>
                <a:lnTo>
                  <a:pt x="20639" y="0"/>
                </a:lnTo>
                <a:lnTo>
                  <a:pt x="21013" y="170"/>
                </a:lnTo>
                <a:lnTo>
                  <a:pt x="21319" y="633"/>
                </a:lnTo>
                <a:lnTo>
                  <a:pt x="21525" y="1319"/>
                </a:lnTo>
                <a:lnTo>
                  <a:pt x="21600" y="2160"/>
                </a:lnTo>
                <a:lnTo>
                  <a:pt x="21600" y="19440"/>
                </a:lnTo>
                <a:lnTo>
                  <a:pt x="21525" y="20281"/>
                </a:lnTo>
                <a:lnTo>
                  <a:pt x="21319" y="20967"/>
                </a:lnTo>
                <a:lnTo>
                  <a:pt x="21013" y="21430"/>
                </a:lnTo>
                <a:lnTo>
                  <a:pt x="20639" y="21600"/>
                </a:lnTo>
                <a:lnTo>
                  <a:pt x="961" y="21600"/>
                </a:lnTo>
                <a:lnTo>
                  <a:pt x="587" y="21430"/>
                </a:lnTo>
                <a:lnTo>
                  <a:pt x="281" y="20967"/>
                </a:lnTo>
                <a:lnTo>
                  <a:pt x="75" y="20281"/>
                </a:lnTo>
                <a:lnTo>
                  <a:pt x="0" y="19440"/>
                </a:lnTo>
                <a:lnTo>
                  <a:pt x="0" y="2160"/>
                </a:lnTo>
                <a:close/>
              </a:path>
            </a:pathLst>
          </a:custGeom>
          <a:ln w="25908">
            <a:solidFill>
              <a:srgbClr val="4F81BC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440" name="object 15"/>
          <p:cNvSpPr txBox="1"/>
          <p:nvPr/>
        </p:nvSpPr>
        <p:spPr>
          <a:xfrm>
            <a:off x="2603754" y="2946780"/>
            <a:ext cx="977265" cy="4578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b="1" spc="-310" sz="3600">
                <a:solidFill>
                  <a:srgbClr val="C00000"/>
                </a:solidFill>
              </a:defRPr>
            </a:pPr>
            <a:r>
              <a:t>T</a:t>
            </a:r>
            <a:r>
              <a:rPr spc="-5"/>
              <a:t>erm</a:t>
            </a:r>
          </a:p>
        </p:txBody>
      </p:sp>
      <p:sp>
        <p:nvSpPr>
          <p:cNvPr id="441" name="object 16"/>
          <p:cNvSpPr/>
          <p:nvPr/>
        </p:nvSpPr>
        <p:spPr>
          <a:xfrm>
            <a:off x="835913" y="4287773"/>
            <a:ext cx="3963924" cy="15742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0742" y="0"/>
                </a:moveTo>
                <a:lnTo>
                  <a:pt x="858" y="0"/>
                </a:lnTo>
                <a:lnTo>
                  <a:pt x="587" y="110"/>
                </a:lnTo>
                <a:lnTo>
                  <a:pt x="351" y="417"/>
                </a:lnTo>
                <a:lnTo>
                  <a:pt x="166" y="884"/>
                </a:lnTo>
                <a:lnTo>
                  <a:pt x="44" y="1478"/>
                </a:lnTo>
                <a:lnTo>
                  <a:pt x="0" y="2161"/>
                </a:lnTo>
                <a:lnTo>
                  <a:pt x="0" y="19440"/>
                </a:lnTo>
                <a:lnTo>
                  <a:pt x="44" y="20123"/>
                </a:lnTo>
                <a:lnTo>
                  <a:pt x="166" y="20716"/>
                </a:lnTo>
                <a:lnTo>
                  <a:pt x="351" y="21183"/>
                </a:lnTo>
                <a:lnTo>
                  <a:pt x="587" y="21490"/>
                </a:lnTo>
                <a:lnTo>
                  <a:pt x="858" y="21600"/>
                </a:lnTo>
                <a:lnTo>
                  <a:pt x="20742" y="21600"/>
                </a:lnTo>
                <a:lnTo>
                  <a:pt x="21013" y="21490"/>
                </a:lnTo>
                <a:lnTo>
                  <a:pt x="21249" y="21183"/>
                </a:lnTo>
                <a:lnTo>
                  <a:pt x="21434" y="20716"/>
                </a:lnTo>
                <a:lnTo>
                  <a:pt x="21556" y="20123"/>
                </a:lnTo>
                <a:lnTo>
                  <a:pt x="21600" y="19440"/>
                </a:lnTo>
                <a:lnTo>
                  <a:pt x="21600" y="2161"/>
                </a:lnTo>
                <a:lnTo>
                  <a:pt x="21556" y="1478"/>
                </a:lnTo>
                <a:lnTo>
                  <a:pt x="21434" y="884"/>
                </a:lnTo>
                <a:lnTo>
                  <a:pt x="21249" y="417"/>
                </a:lnTo>
                <a:lnTo>
                  <a:pt x="21013" y="110"/>
                </a:lnTo>
                <a:lnTo>
                  <a:pt x="20742" y="0"/>
                </a:lnTo>
                <a:close/>
              </a:path>
            </a:pathLst>
          </a:custGeom>
          <a:solidFill>
            <a:srgbClr val="4F81BC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442" name="object 17"/>
          <p:cNvSpPr/>
          <p:nvPr/>
        </p:nvSpPr>
        <p:spPr>
          <a:xfrm>
            <a:off x="835913" y="4287773"/>
            <a:ext cx="3963924" cy="15742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1"/>
                </a:moveTo>
                <a:lnTo>
                  <a:pt x="44" y="1478"/>
                </a:lnTo>
                <a:lnTo>
                  <a:pt x="166" y="884"/>
                </a:lnTo>
                <a:lnTo>
                  <a:pt x="351" y="417"/>
                </a:lnTo>
                <a:lnTo>
                  <a:pt x="587" y="110"/>
                </a:lnTo>
                <a:lnTo>
                  <a:pt x="858" y="0"/>
                </a:lnTo>
                <a:lnTo>
                  <a:pt x="20742" y="0"/>
                </a:lnTo>
                <a:lnTo>
                  <a:pt x="21013" y="110"/>
                </a:lnTo>
                <a:lnTo>
                  <a:pt x="21249" y="417"/>
                </a:lnTo>
                <a:lnTo>
                  <a:pt x="21434" y="884"/>
                </a:lnTo>
                <a:lnTo>
                  <a:pt x="21556" y="1478"/>
                </a:lnTo>
                <a:lnTo>
                  <a:pt x="21600" y="2161"/>
                </a:lnTo>
                <a:lnTo>
                  <a:pt x="21600" y="19440"/>
                </a:lnTo>
                <a:lnTo>
                  <a:pt x="21556" y="20123"/>
                </a:lnTo>
                <a:lnTo>
                  <a:pt x="21434" y="20716"/>
                </a:lnTo>
                <a:lnTo>
                  <a:pt x="21249" y="21183"/>
                </a:lnTo>
                <a:lnTo>
                  <a:pt x="21013" y="21490"/>
                </a:lnTo>
                <a:lnTo>
                  <a:pt x="20742" y="21600"/>
                </a:lnTo>
                <a:lnTo>
                  <a:pt x="858" y="21600"/>
                </a:lnTo>
                <a:lnTo>
                  <a:pt x="587" y="21490"/>
                </a:lnTo>
                <a:lnTo>
                  <a:pt x="351" y="21183"/>
                </a:lnTo>
                <a:lnTo>
                  <a:pt x="166" y="20716"/>
                </a:lnTo>
                <a:lnTo>
                  <a:pt x="44" y="20123"/>
                </a:lnTo>
                <a:lnTo>
                  <a:pt x="0" y="19440"/>
                </a:lnTo>
                <a:lnTo>
                  <a:pt x="0" y="2161"/>
                </a:lnTo>
                <a:close/>
              </a:path>
            </a:pathLst>
          </a:custGeom>
          <a:ln w="25907">
            <a:solidFill>
              <a:srgbClr val="FFFFFF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443" name="object 18"/>
          <p:cNvSpPr/>
          <p:nvPr/>
        </p:nvSpPr>
        <p:spPr>
          <a:xfrm>
            <a:off x="1111758" y="4548378"/>
            <a:ext cx="3963924" cy="15758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0741" y="0"/>
                </a:moveTo>
                <a:lnTo>
                  <a:pt x="859" y="0"/>
                </a:lnTo>
                <a:lnTo>
                  <a:pt x="587" y="110"/>
                </a:lnTo>
                <a:lnTo>
                  <a:pt x="352" y="417"/>
                </a:lnTo>
                <a:lnTo>
                  <a:pt x="166" y="885"/>
                </a:lnTo>
                <a:lnTo>
                  <a:pt x="44" y="1478"/>
                </a:lnTo>
                <a:lnTo>
                  <a:pt x="0" y="2160"/>
                </a:lnTo>
                <a:lnTo>
                  <a:pt x="0" y="19440"/>
                </a:lnTo>
                <a:lnTo>
                  <a:pt x="44" y="20123"/>
                </a:lnTo>
                <a:lnTo>
                  <a:pt x="166" y="20716"/>
                </a:lnTo>
                <a:lnTo>
                  <a:pt x="352" y="21183"/>
                </a:lnTo>
                <a:lnTo>
                  <a:pt x="587" y="21490"/>
                </a:lnTo>
                <a:lnTo>
                  <a:pt x="859" y="21600"/>
                </a:lnTo>
                <a:lnTo>
                  <a:pt x="20741" y="21600"/>
                </a:lnTo>
                <a:lnTo>
                  <a:pt x="21013" y="21490"/>
                </a:lnTo>
                <a:lnTo>
                  <a:pt x="21248" y="21183"/>
                </a:lnTo>
                <a:lnTo>
                  <a:pt x="21434" y="20716"/>
                </a:lnTo>
                <a:lnTo>
                  <a:pt x="21556" y="20123"/>
                </a:lnTo>
                <a:lnTo>
                  <a:pt x="21600" y="19440"/>
                </a:lnTo>
                <a:lnTo>
                  <a:pt x="21600" y="2160"/>
                </a:lnTo>
                <a:lnTo>
                  <a:pt x="21556" y="1478"/>
                </a:lnTo>
                <a:lnTo>
                  <a:pt x="21434" y="885"/>
                </a:lnTo>
                <a:lnTo>
                  <a:pt x="21248" y="417"/>
                </a:lnTo>
                <a:lnTo>
                  <a:pt x="21013" y="110"/>
                </a:lnTo>
                <a:lnTo>
                  <a:pt x="20741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444" name="object 19"/>
          <p:cNvSpPr/>
          <p:nvPr/>
        </p:nvSpPr>
        <p:spPr>
          <a:xfrm>
            <a:off x="1111758" y="4548378"/>
            <a:ext cx="3963924" cy="15758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"/>
                </a:moveTo>
                <a:lnTo>
                  <a:pt x="44" y="1478"/>
                </a:lnTo>
                <a:lnTo>
                  <a:pt x="166" y="885"/>
                </a:lnTo>
                <a:lnTo>
                  <a:pt x="352" y="417"/>
                </a:lnTo>
                <a:lnTo>
                  <a:pt x="587" y="110"/>
                </a:lnTo>
                <a:lnTo>
                  <a:pt x="859" y="0"/>
                </a:lnTo>
                <a:lnTo>
                  <a:pt x="20741" y="0"/>
                </a:lnTo>
                <a:lnTo>
                  <a:pt x="21013" y="110"/>
                </a:lnTo>
                <a:lnTo>
                  <a:pt x="21248" y="417"/>
                </a:lnTo>
                <a:lnTo>
                  <a:pt x="21434" y="885"/>
                </a:lnTo>
                <a:lnTo>
                  <a:pt x="21556" y="1478"/>
                </a:lnTo>
                <a:lnTo>
                  <a:pt x="21600" y="2160"/>
                </a:lnTo>
                <a:lnTo>
                  <a:pt x="21600" y="19440"/>
                </a:lnTo>
                <a:lnTo>
                  <a:pt x="21556" y="20123"/>
                </a:lnTo>
                <a:lnTo>
                  <a:pt x="21434" y="20716"/>
                </a:lnTo>
                <a:lnTo>
                  <a:pt x="21248" y="21183"/>
                </a:lnTo>
                <a:lnTo>
                  <a:pt x="21013" y="21490"/>
                </a:lnTo>
                <a:lnTo>
                  <a:pt x="20741" y="21600"/>
                </a:lnTo>
                <a:lnTo>
                  <a:pt x="859" y="21600"/>
                </a:lnTo>
                <a:lnTo>
                  <a:pt x="587" y="21490"/>
                </a:lnTo>
                <a:lnTo>
                  <a:pt x="352" y="21183"/>
                </a:lnTo>
                <a:lnTo>
                  <a:pt x="166" y="20716"/>
                </a:lnTo>
                <a:lnTo>
                  <a:pt x="44" y="20123"/>
                </a:lnTo>
                <a:lnTo>
                  <a:pt x="0" y="19440"/>
                </a:lnTo>
                <a:lnTo>
                  <a:pt x="0" y="2160"/>
                </a:lnTo>
                <a:close/>
              </a:path>
            </a:pathLst>
          </a:custGeom>
          <a:ln w="25908">
            <a:solidFill>
              <a:srgbClr val="4F81BC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445" name="object 20"/>
          <p:cNvSpPr txBox="1"/>
          <p:nvPr/>
        </p:nvSpPr>
        <p:spPr>
          <a:xfrm>
            <a:off x="1542668" y="5008117"/>
            <a:ext cx="3100707" cy="4578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b="1" spc="-10" sz="3600">
                <a:solidFill>
                  <a:srgbClr val="C00000"/>
                </a:solidFill>
              </a:defRPr>
            </a:pPr>
            <a:r>
              <a:t>Cortical</a:t>
            </a:r>
            <a:r>
              <a:rPr spc="-50"/>
              <a:t> </a:t>
            </a:r>
            <a:r>
              <a:rPr spc="-34"/>
              <a:t>Atrophy</a:t>
            </a:r>
          </a:p>
        </p:txBody>
      </p:sp>
      <p:sp>
        <p:nvSpPr>
          <p:cNvPr id="446" name="object 21"/>
          <p:cNvSpPr/>
          <p:nvPr/>
        </p:nvSpPr>
        <p:spPr>
          <a:xfrm>
            <a:off x="5350002" y="2462022"/>
            <a:ext cx="2481074" cy="11033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0639" y="0"/>
                </a:moveTo>
                <a:lnTo>
                  <a:pt x="961" y="0"/>
                </a:lnTo>
                <a:lnTo>
                  <a:pt x="587" y="170"/>
                </a:lnTo>
                <a:lnTo>
                  <a:pt x="281" y="633"/>
                </a:lnTo>
                <a:lnTo>
                  <a:pt x="75" y="1319"/>
                </a:lnTo>
                <a:lnTo>
                  <a:pt x="0" y="2160"/>
                </a:lnTo>
                <a:lnTo>
                  <a:pt x="0" y="19440"/>
                </a:lnTo>
                <a:lnTo>
                  <a:pt x="75" y="20281"/>
                </a:lnTo>
                <a:lnTo>
                  <a:pt x="281" y="20967"/>
                </a:lnTo>
                <a:lnTo>
                  <a:pt x="587" y="21430"/>
                </a:lnTo>
                <a:lnTo>
                  <a:pt x="961" y="21600"/>
                </a:lnTo>
                <a:lnTo>
                  <a:pt x="20639" y="21600"/>
                </a:lnTo>
                <a:lnTo>
                  <a:pt x="21013" y="21430"/>
                </a:lnTo>
                <a:lnTo>
                  <a:pt x="21319" y="20967"/>
                </a:lnTo>
                <a:lnTo>
                  <a:pt x="21525" y="20281"/>
                </a:lnTo>
                <a:lnTo>
                  <a:pt x="21600" y="19440"/>
                </a:lnTo>
                <a:lnTo>
                  <a:pt x="21600" y="2160"/>
                </a:lnTo>
                <a:lnTo>
                  <a:pt x="21525" y="1319"/>
                </a:lnTo>
                <a:lnTo>
                  <a:pt x="21319" y="633"/>
                </a:lnTo>
                <a:lnTo>
                  <a:pt x="21013" y="170"/>
                </a:lnTo>
                <a:lnTo>
                  <a:pt x="20639" y="0"/>
                </a:lnTo>
                <a:close/>
              </a:path>
            </a:pathLst>
          </a:custGeom>
          <a:solidFill>
            <a:srgbClr val="4F81BC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447" name="object 22"/>
          <p:cNvSpPr/>
          <p:nvPr/>
        </p:nvSpPr>
        <p:spPr>
          <a:xfrm>
            <a:off x="5350002" y="2462022"/>
            <a:ext cx="2481074" cy="11033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"/>
                </a:moveTo>
                <a:lnTo>
                  <a:pt x="75" y="1319"/>
                </a:lnTo>
                <a:lnTo>
                  <a:pt x="281" y="633"/>
                </a:lnTo>
                <a:lnTo>
                  <a:pt x="587" y="170"/>
                </a:lnTo>
                <a:lnTo>
                  <a:pt x="961" y="0"/>
                </a:lnTo>
                <a:lnTo>
                  <a:pt x="20639" y="0"/>
                </a:lnTo>
                <a:lnTo>
                  <a:pt x="21013" y="170"/>
                </a:lnTo>
                <a:lnTo>
                  <a:pt x="21319" y="633"/>
                </a:lnTo>
                <a:lnTo>
                  <a:pt x="21525" y="1319"/>
                </a:lnTo>
                <a:lnTo>
                  <a:pt x="21600" y="2160"/>
                </a:lnTo>
                <a:lnTo>
                  <a:pt x="21600" y="19440"/>
                </a:lnTo>
                <a:lnTo>
                  <a:pt x="21525" y="20281"/>
                </a:lnTo>
                <a:lnTo>
                  <a:pt x="21319" y="20967"/>
                </a:lnTo>
                <a:lnTo>
                  <a:pt x="21013" y="21430"/>
                </a:lnTo>
                <a:lnTo>
                  <a:pt x="20639" y="21600"/>
                </a:lnTo>
                <a:lnTo>
                  <a:pt x="961" y="21600"/>
                </a:lnTo>
                <a:lnTo>
                  <a:pt x="587" y="21430"/>
                </a:lnTo>
                <a:lnTo>
                  <a:pt x="281" y="20967"/>
                </a:lnTo>
                <a:lnTo>
                  <a:pt x="75" y="20281"/>
                </a:lnTo>
                <a:lnTo>
                  <a:pt x="0" y="19440"/>
                </a:lnTo>
                <a:lnTo>
                  <a:pt x="0" y="2160"/>
                </a:lnTo>
                <a:close/>
              </a:path>
            </a:pathLst>
          </a:custGeom>
          <a:ln w="25907">
            <a:solidFill>
              <a:srgbClr val="FFFFFF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448" name="object 23"/>
          <p:cNvSpPr/>
          <p:nvPr/>
        </p:nvSpPr>
        <p:spPr>
          <a:xfrm>
            <a:off x="5625846" y="2724150"/>
            <a:ext cx="2481074" cy="11033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0639" y="0"/>
                </a:moveTo>
                <a:lnTo>
                  <a:pt x="961" y="0"/>
                </a:lnTo>
                <a:lnTo>
                  <a:pt x="587" y="170"/>
                </a:lnTo>
                <a:lnTo>
                  <a:pt x="281" y="633"/>
                </a:lnTo>
                <a:lnTo>
                  <a:pt x="75" y="1319"/>
                </a:lnTo>
                <a:lnTo>
                  <a:pt x="0" y="2160"/>
                </a:lnTo>
                <a:lnTo>
                  <a:pt x="0" y="19440"/>
                </a:lnTo>
                <a:lnTo>
                  <a:pt x="75" y="20281"/>
                </a:lnTo>
                <a:lnTo>
                  <a:pt x="281" y="20967"/>
                </a:lnTo>
                <a:lnTo>
                  <a:pt x="587" y="21430"/>
                </a:lnTo>
                <a:lnTo>
                  <a:pt x="961" y="21600"/>
                </a:lnTo>
                <a:lnTo>
                  <a:pt x="20639" y="21600"/>
                </a:lnTo>
                <a:lnTo>
                  <a:pt x="21013" y="21430"/>
                </a:lnTo>
                <a:lnTo>
                  <a:pt x="21319" y="20967"/>
                </a:lnTo>
                <a:lnTo>
                  <a:pt x="21525" y="20281"/>
                </a:lnTo>
                <a:lnTo>
                  <a:pt x="21600" y="19440"/>
                </a:lnTo>
                <a:lnTo>
                  <a:pt x="21600" y="2160"/>
                </a:lnTo>
                <a:lnTo>
                  <a:pt x="21525" y="1319"/>
                </a:lnTo>
                <a:lnTo>
                  <a:pt x="21319" y="633"/>
                </a:lnTo>
                <a:lnTo>
                  <a:pt x="21013" y="170"/>
                </a:lnTo>
                <a:lnTo>
                  <a:pt x="20639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449" name="object 24"/>
          <p:cNvSpPr/>
          <p:nvPr/>
        </p:nvSpPr>
        <p:spPr>
          <a:xfrm>
            <a:off x="5625846" y="2724150"/>
            <a:ext cx="2481074" cy="11033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"/>
                </a:moveTo>
                <a:lnTo>
                  <a:pt x="75" y="1319"/>
                </a:lnTo>
                <a:lnTo>
                  <a:pt x="281" y="633"/>
                </a:lnTo>
                <a:lnTo>
                  <a:pt x="587" y="170"/>
                </a:lnTo>
                <a:lnTo>
                  <a:pt x="961" y="0"/>
                </a:lnTo>
                <a:lnTo>
                  <a:pt x="20639" y="0"/>
                </a:lnTo>
                <a:lnTo>
                  <a:pt x="21013" y="170"/>
                </a:lnTo>
                <a:lnTo>
                  <a:pt x="21319" y="633"/>
                </a:lnTo>
                <a:lnTo>
                  <a:pt x="21525" y="1319"/>
                </a:lnTo>
                <a:lnTo>
                  <a:pt x="21600" y="2160"/>
                </a:lnTo>
                <a:lnTo>
                  <a:pt x="21600" y="19440"/>
                </a:lnTo>
                <a:lnTo>
                  <a:pt x="21525" y="20281"/>
                </a:lnTo>
                <a:lnTo>
                  <a:pt x="21319" y="20967"/>
                </a:lnTo>
                <a:lnTo>
                  <a:pt x="21013" y="21430"/>
                </a:lnTo>
                <a:lnTo>
                  <a:pt x="20639" y="21600"/>
                </a:lnTo>
                <a:lnTo>
                  <a:pt x="961" y="21600"/>
                </a:lnTo>
                <a:lnTo>
                  <a:pt x="587" y="21430"/>
                </a:lnTo>
                <a:lnTo>
                  <a:pt x="281" y="20967"/>
                </a:lnTo>
                <a:lnTo>
                  <a:pt x="75" y="20281"/>
                </a:lnTo>
                <a:lnTo>
                  <a:pt x="0" y="19440"/>
                </a:lnTo>
                <a:lnTo>
                  <a:pt x="0" y="2160"/>
                </a:lnTo>
                <a:close/>
              </a:path>
            </a:pathLst>
          </a:custGeom>
          <a:ln w="25908">
            <a:solidFill>
              <a:srgbClr val="4F81BC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450" name="object 25"/>
          <p:cNvSpPr txBox="1"/>
          <p:nvPr/>
        </p:nvSpPr>
        <p:spPr>
          <a:xfrm>
            <a:off x="6080504" y="2946780"/>
            <a:ext cx="1571626" cy="4578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b="1" spc="-5" sz="3600">
                <a:solidFill>
                  <a:srgbClr val="C00000"/>
                </a:solidFill>
              </a:defRPr>
            </a:pPr>
            <a:r>
              <a:t>P</a:t>
            </a:r>
            <a:r>
              <a:rPr spc="-30"/>
              <a:t>r</a:t>
            </a:r>
            <a:r>
              <a:rPr spc="-25"/>
              <a:t>e</a:t>
            </a:r>
            <a:r>
              <a:rPr spc="-50"/>
              <a:t>t</a:t>
            </a:r>
            <a:r>
              <a:t>erm</a:t>
            </a:r>
          </a:p>
        </p:txBody>
      </p:sp>
      <p:sp>
        <p:nvSpPr>
          <p:cNvPr id="451" name="object 26"/>
          <p:cNvSpPr/>
          <p:nvPr/>
        </p:nvSpPr>
        <p:spPr>
          <a:xfrm>
            <a:off x="5350002" y="4287773"/>
            <a:ext cx="2481074" cy="15742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0229" y="0"/>
                </a:moveTo>
                <a:lnTo>
                  <a:pt x="1371" y="0"/>
                </a:lnTo>
                <a:lnTo>
                  <a:pt x="938" y="110"/>
                </a:lnTo>
                <a:lnTo>
                  <a:pt x="561" y="417"/>
                </a:lnTo>
                <a:lnTo>
                  <a:pt x="264" y="884"/>
                </a:lnTo>
                <a:lnTo>
                  <a:pt x="70" y="1478"/>
                </a:lnTo>
                <a:lnTo>
                  <a:pt x="0" y="2161"/>
                </a:lnTo>
                <a:lnTo>
                  <a:pt x="0" y="19440"/>
                </a:lnTo>
                <a:lnTo>
                  <a:pt x="70" y="20123"/>
                </a:lnTo>
                <a:lnTo>
                  <a:pt x="264" y="20716"/>
                </a:lnTo>
                <a:lnTo>
                  <a:pt x="561" y="21183"/>
                </a:lnTo>
                <a:lnTo>
                  <a:pt x="938" y="21490"/>
                </a:lnTo>
                <a:lnTo>
                  <a:pt x="1371" y="21600"/>
                </a:lnTo>
                <a:lnTo>
                  <a:pt x="20229" y="21600"/>
                </a:lnTo>
                <a:lnTo>
                  <a:pt x="20662" y="21490"/>
                </a:lnTo>
                <a:lnTo>
                  <a:pt x="21039" y="21183"/>
                </a:lnTo>
                <a:lnTo>
                  <a:pt x="21336" y="20716"/>
                </a:lnTo>
                <a:lnTo>
                  <a:pt x="21530" y="20123"/>
                </a:lnTo>
                <a:lnTo>
                  <a:pt x="21600" y="19440"/>
                </a:lnTo>
                <a:lnTo>
                  <a:pt x="21600" y="2161"/>
                </a:lnTo>
                <a:lnTo>
                  <a:pt x="21530" y="1478"/>
                </a:lnTo>
                <a:lnTo>
                  <a:pt x="21336" y="884"/>
                </a:lnTo>
                <a:lnTo>
                  <a:pt x="21039" y="417"/>
                </a:lnTo>
                <a:lnTo>
                  <a:pt x="20662" y="110"/>
                </a:lnTo>
                <a:lnTo>
                  <a:pt x="20229" y="0"/>
                </a:lnTo>
                <a:close/>
              </a:path>
            </a:pathLst>
          </a:custGeom>
          <a:solidFill>
            <a:srgbClr val="4F81BC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452" name="object 27"/>
          <p:cNvSpPr/>
          <p:nvPr/>
        </p:nvSpPr>
        <p:spPr>
          <a:xfrm>
            <a:off x="5350002" y="4287773"/>
            <a:ext cx="2481074" cy="157429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1"/>
                </a:moveTo>
                <a:lnTo>
                  <a:pt x="70" y="1478"/>
                </a:lnTo>
                <a:lnTo>
                  <a:pt x="264" y="884"/>
                </a:lnTo>
                <a:lnTo>
                  <a:pt x="561" y="417"/>
                </a:lnTo>
                <a:lnTo>
                  <a:pt x="938" y="110"/>
                </a:lnTo>
                <a:lnTo>
                  <a:pt x="1371" y="0"/>
                </a:lnTo>
                <a:lnTo>
                  <a:pt x="20229" y="0"/>
                </a:lnTo>
                <a:lnTo>
                  <a:pt x="20662" y="110"/>
                </a:lnTo>
                <a:lnTo>
                  <a:pt x="21039" y="417"/>
                </a:lnTo>
                <a:lnTo>
                  <a:pt x="21336" y="884"/>
                </a:lnTo>
                <a:lnTo>
                  <a:pt x="21530" y="1478"/>
                </a:lnTo>
                <a:lnTo>
                  <a:pt x="21600" y="2161"/>
                </a:lnTo>
                <a:lnTo>
                  <a:pt x="21600" y="19440"/>
                </a:lnTo>
                <a:lnTo>
                  <a:pt x="21530" y="20123"/>
                </a:lnTo>
                <a:lnTo>
                  <a:pt x="21336" y="20716"/>
                </a:lnTo>
                <a:lnTo>
                  <a:pt x="21039" y="21183"/>
                </a:lnTo>
                <a:lnTo>
                  <a:pt x="20662" y="21490"/>
                </a:lnTo>
                <a:lnTo>
                  <a:pt x="20229" y="21600"/>
                </a:lnTo>
                <a:lnTo>
                  <a:pt x="1371" y="21600"/>
                </a:lnTo>
                <a:lnTo>
                  <a:pt x="938" y="21490"/>
                </a:lnTo>
                <a:lnTo>
                  <a:pt x="561" y="21183"/>
                </a:lnTo>
                <a:lnTo>
                  <a:pt x="264" y="20716"/>
                </a:lnTo>
                <a:lnTo>
                  <a:pt x="70" y="20123"/>
                </a:lnTo>
                <a:lnTo>
                  <a:pt x="0" y="19440"/>
                </a:lnTo>
                <a:lnTo>
                  <a:pt x="0" y="2161"/>
                </a:lnTo>
                <a:close/>
              </a:path>
            </a:pathLst>
          </a:custGeom>
          <a:ln w="25907">
            <a:solidFill>
              <a:srgbClr val="FFFFFF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453" name="object 28"/>
          <p:cNvSpPr/>
          <p:nvPr/>
        </p:nvSpPr>
        <p:spPr>
          <a:xfrm>
            <a:off x="5625846" y="4548378"/>
            <a:ext cx="2481074" cy="15758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0228" y="0"/>
                </a:moveTo>
                <a:lnTo>
                  <a:pt x="1372" y="0"/>
                </a:lnTo>
                <a:lnTo>
                  <a:pt x="939" y="110"/>
                </a:lnTo>
                <a:lnTo>
                  <a:pt x="562" y="417"/>
                </a:lnTo>
                <a:lnTo>
                  <a:pt x="265" y="885"/>
                </a:lnTo>
                <a:lnTo>
                  <a:pt x="70" y="1478"/>
                </a:lnTo>
                <a:lnTo>
                  <a:pt x="0" y="2160"/>
                </a:lnTo>
                <a:lnTo>
                  <a:pt x="0" y="19440"/>
                </a:lnTo>
                <a:lnTo>
                  <a:pt x="70" y="20123"/>
                </a:lnTo>
                <a:lnTo>
                  <a:pt x="265" y="20716"/>
                </a:lnTo>
                <a:lnTo>
                  <a:pt x="562" y="21183"/>
                </a:lnTo>
                <a:lnTo>
                  <a:pt x="939" y="21490"/>
                </a:lnTo>
                <a:lnTo>
                  <a:pt x="1372" y="21600"/>
                </a:lnTo>
                <a:lnTo>
                  <a:pt x="20228" y="21600"/>
                </a:lnTo>
                <a:lnTo>
                  <a:pt x="20661" y="21490"/>
                </a:lnTo>
                <a:lnTo>
                  <a:pt x="21038" y="21183"/>
                </a:lnTo>
                <a:lnTo>
                  <a:pt x="21335" y="20716"/>
                </a:lnTo>
                <a:lnTo>
                  <a:pt x="21530" y="20123"/>
                </a:lnTo>
                <a:lnTo>
                  <a:pt x="21600" y="19440"/>
                </a:lnTo>
                <a:lnTo>
                  <a:pt x="21600" y="2160"/>
                </a:lnTo>
                <a:lnTo>
                  <a:pt x="21530" y="1478"/>
                </a:lnTo>
                <a:lnTo>
                  <a:pt x="21335" y="885"/>
                </a:lnTo>
                <a:lnTo>
                  <a:pt x="21038" y="417"/>
                </a:lnTo>
                <a:lnTo>
                  <a:pt x="20661" y="110"/>
                </a:lnTo>
                <a:lnTo>
                  <a:pt x="20228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454" name="object 29"/>
          <p:cNvSpPr/>
          <p:nvPr/>
        </p:nvSpPr>
        <p:spPr>
          <a:xfrm>
            <a:off x="5625846" y="4548378"/>
            <a:ext cx="2481074" cy="15758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"/>
                </a:moveTo>
                <a:lnTo>
                  <a:pt x="70" y="1478"/>
                </a:lnTo>
                <a:lnTo>
                  <a:pt x="265" y="885"/>
                </a:lnTo>
                <a:lnTo>
                  <a:pt x="562" y="417"/>
                </a:lnTo>
                <a:lnTo>
                  <a:pt x="939" y="110"/>
                </a:lnTo>
                <a:lnTo>
                  <a:pt x="1372" y="0"/>
                </a:lnTo>
                <a:lnTo>
                  <a:pt x="20228" y="0"/>
                </a:lnTo>
                <a:lnTo>
                  <a:pt x="20661" y="110"/>
                </a:lnTo>
                <a:lnTo>
                  <a:pt x="21038" y="417"/>
                </a:lnTo>
                <a:lnTo>
                  <a:pt x="21335" y="885"/>
                </a:lnTo>
                <a:lnTo>
                  <a:pt x="21530" y="1478"/>
                </a:lnTo>
                <a:lnTo>
                  <a:pt x="21600" y="2160"/>
                </a:lnTo>
                <a:lnTo>
                  <a:pt x="21600" y="19440"/>
                </a:lnTo>
                <a:lnTo>
                  <a:pt x="21530" y="20123"/>
                </a:lnTo>
                <a:lnTo>
                  <a:pt x="21335" y="20716"/>
                </a:lnTo>
                <a:lnTo>
                  <a:pt x="21038" y="21183"/>
                </a:lnTo>
                <a:lnTo>
                  <a:pt x="20661" y="21490"/>
                </a:lnTo>
                <a:lnTo>
                  <a:pt x="20228" y="21600"/>
                </a:lnTo>
                <a:lnTo>
                  <a:pt x="1372" y="21600"/>
                </a:lnTo>
                <a:lnTo>
                  <a:pt x="939" y="21490"/>
                </a:lnTo>
                <a:lnTo>
                  <a:pt x="562" y="21183"/>
                </a:lnTo>
                <a:lnTo>
                  <a:pt x="265" y="20716"/>
                </a:lnTo>
                <a:lnTo>
                  <a:pt x="70" y="20123"/>
                </a:lnTo>
                <a:lnTo>
                  <a:pt x="0" y="19440"/>
                </a:lnTo>
                <a:lnTo>
                  <a:pt x="0" y="2160"/>
                </a:lnTo>
                <a:close/>
              </a:path>
            </a:pathLst>
          </a:custGeom>
          <a:ln w="25908">
            <a:solidFill>
              <a:srgbClr val="4F81BC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455" name="object 30"/>
          <p:cNvSpPr txBox="1"/>
          <p:nvPr/>
        </p:nvSpPr>
        <p:spPr>
          <a:xfrm>
            <a:off x="6272529" y="4658929"/>
            <a:ext cx="1189356" cy="11563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469900" indent="-457834">
              <a:spcBef>
                <a:spcPts val="1200"/>
              </a:spcBef>
              <a:buSzPct val="100000"/>
              <a:buAutoNum type="arabicPeriod" startAt="1"/>
              <a:tabLst>
                <a:tab pos="469900" algn="l"/>
              </a:tabLst>
              <a:defRPr b="1" spc="-15" sz="3600">
                <a:solidFill>
                  <a:srgbClr val="C00000"/>
                </a:solidFill>
              </a:defRPr>
            </a:pPr>
            <a:r>
              <a:t>P</a:t>
            </a:r>
            <a:r>
              <a:rPr spc="-5"/>
              <a:t>VL</a:t>
            </a:r>
          </a:p>
          <a:p>
            <a:pPr marL="481965" indent="-457834">
              <a:spcBef>
                <a:spcPts val="1100"/>
              </a:spcBef>
              <a:buSzPct val="100000"/>
              <a:buAutoNum type="arabicPeriod" startAt="1"/>
              <a:tabLst>
                <a:tab pos="482600" algn="l"/>
              </a:tabLst>
              <a:defRPr b="1" sz="3600">
                <a:solidFill>
                  <a:srgbClr val="C00000"/>
                </a:solidFill>
              </a:defRPr>
            </a:pPr>
            <a:r>
              <a:t>IVH</a:t>
            </a:r>
          </a:p>
        </p:txBody>
      </p:sp>
      <p:sp>
        <p:nvSpPr>
          <p:cNvPr id="456" name="object 32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8" name="object 2"/>
          <p:cNvSpPr/>
          <p:nvPr/>
        </p:nvSpPr>
        <p:spPr>
          <a:xfrm>
            <a:off x="2174774" y="510078"/>
            <a:ext cx="4848555" cy="52501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459" name="object 3"/>
          <p:cNvSpPr txBox="1"/>
          <p:nvPr>
            <p:ph type="title"/>
          </p:nvPr>
        </p:nvSpPr>
        <p:spPr>
          <a:xfrm>
            <a:off x="2127885" y="324052"/>
            <a:ext cx="4890135" cy="697232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pc="-100" sz="4400">
                <a:solidFill>
                  <a:srgbClr val="0066FF"/>
                </a:solidFill>
              </a:defRPr>
            </a:lvl1pPr>
          </a:lstStyle>
          <a:p>
            <a:pPr/>
            <a:r>
              <a:t>Biochemical Changes</a:t>
            </a:r>
          </a:p>
        </p:txBody>
      </p:sp>
      <p:sp>
        <p:nvSpPr>
          <p:cNvPr id="460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461" name="object 4"/>
          <p:cNvSpPr txBox="1"/>
          <p:nvPr/>
        </p:nvSpPr>
        <p:spPr>
          <a:xfrm>
            <a:off x="535940" y="1316099"/>
            <a:ext cx="8081644" cy="4139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indent="-342900">
              <a:spcBef>
                <a:spcPts val="100"/>
              </a:spcBef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0" sz="3200"/>
            </a:pPr>
            <a:r>
              <a:t>Hypoxia impairs cerebral </a:t>
            </a:r>
            <a:r>
              <a:rPr spc="-15"/>
              <a:t>oxidative</a:t>
            </a:r>
            <a:r>
              <a:rPr spc="20"/>
              <a:t> </a:t>
            </a:r>
            <a:r>
              <a:rPr spc="-5"/>
              <a:t>metabolism</a:t>
            </a:r>
          </a:p>
          <a:p>
            <a:pPr indent="355600">
              <a:defRPr spc="5" sz="3200">
                <a:latin typeface="Wingdings"/>
                <a:ea typeface="Wingdings"/>
                <a:cs typeface="Wingdings"/>
                <a:sym typeface="Wingdings"/>
              </a:defRPr>
            </a:pPr>
            <a:r>
              <a:t></a:t>
            </a:r>
            <a:r>
              <a:rPr spc="-8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t></a:t>
            </a:r>
          </a:p>
          <a:p>
            <a:pPr lvl="1" marL="756284" indent="-287020">
              <a:spcBef>
                <a:spcPts val="600"/>
              </a:spcBef>
              <a:buSzPct val="100000"/>
              <a:buFont typeface="Arial"/>
              <a:buChar char="–"/>
              <a:tabLst>
                <a:tab pos="749300" algn="l"/>
              </a:tabLst>
              <a:defRPr spc="-10" sz="2800"/>
            </a:pPr>
            <a:r>
              <a:t>Increase </a:t>
            </a:r>
            <a:r>
              <a:rPr spc="-5"/>
              <a:t>in</a:t>
            </a:r>
            <a:r>
              <a:rPr spc="15"/>
              <a:t> </a:t>
            </a:r>
            <a:r>
              <a:rPr spc="-15"/>
              <a:t>lactate,,</a:t>
            </a:r>
          </a:p>
          <a:p>
            <a:pPr lvl="1" marL="756284" indent="-287020">
              <a:spcBef>
                <a:spcPts val="600"/>
              </a:spcBef>
              <a:buSzPct val="100000"/>
              <a:buFont typeface="Arial"/>
              <a:buChar char="–"/>
              <a:tabLst>
                <a:tab pos="749300" algn="l"/>
              </a:tabLst>
              <a:defRPr spc="-25" sz="2800"/>
            </a:pPr>
            <a:r>
              <a:t>Fall </a:t>
            </a:r>
            <a:r>
              <a:rPr spc="-5"/>
              <a:t>in pH (acidosis),</a:t>
            </a:r>
            <a:r>
              <a:rPr spc="60"/>
              <a:t> </a:t>
            </a:r>
            <a:r>
              <a:rPr spc="-5"/>
              <a:t>and</a:t>
            </a:r>
          </a:p>
          <a:p>
            <a:pPr lvl="1" marL="756284" indent="-287020">
              <a:spcBef>
                <a:spcPts val="600"/>
              </a:spcBef>
              <a:buSzPct val="100000"/>
              <a:buFont typeface="Arial"/>
              <a:buChar char="–"/>
              <a:tabLst>
                <a:tab pos="749300" algn="l"/>
              </a:tabLst>
              <a:defRPr spc="-10" sz="2800"/>
            </a:pPr>
            <a:r>
              <a:t>Decrease </a:t>
            </a:r>
            <a:r>
              <a:rPr spc="-5"/>
              <a:t>in </a:t>
            </a:r>
            <a:r>
              <a:rPr spc="-75"/>
              <a:t>ATP</a:t>
            </a:r>
            <a:r>
              <a:rPr spc="15"/>
              <a:t> </a:t>
            </a:r>
            <a:r>
              <a:rPr spc="-15"/>
              <a:t>level.</a:t>
            </a:r>
          </a:p>
          <a:p>
            <a:pPr lvl="1">
              <a:buSzPct val="100000"/>
              <a:buFont typeface="Arial"/>
              <a:buChar char="–"/>
              <a:defRPr sz="4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lnSpc>
                <a:spcPts val="3800"/>
              </a:lnSpc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z="3200"/>
            </a:pPr>
            <a:r>
              <a:t>Acidosis 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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</a:t>
            </a:r>
            <a:r>
              <a:rPr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pc="-15"/>
              <a:t>Myocardial </a:t>
            </a:r>
            <a:r>
              <a:rPr spc="-10"/>
              <a:t>Depression 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</a:t>
            </a:r>
            <a:r>
              <a:rPr spc="-229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>
                <a:latin typeface="Wingdings"/>
                <a:ea typeface="Wingdings"/>
                <a:cs typeface="Wingdings"/>
                <a:sym typeface="Wingdings"/>
              </a:rPr>
              <a:t></a:t>
            </a:r>
            <a:endParaRPr>
              <a:latin typeface="Wingdings"/>
              <a:ea typeface="Wingdings"/>
              <a:cs typeface="Wingdings"/>
              <a:sym typeface="Wingdings"/>
            </a:endParaRPr>
          </a:p>
          <a:p>
            <a:pPr indent="355600">
              <a:lnSpc>
                <a:spcPts val="3800"/>
              </a:lnSpc>
              <a:defRPr spc="-10" sz="3200"/>
            </a:pPr>
            <a:r>
              <a:t>Reduced Cardiac</a:t>
            </a:r>
            <a:r>
              <a:rPr spc="30"/>
              <a:t> </a:t>
            </a:r>
            <a:r>
              <a:rPr spc="-5"/>
              <a:t>Output.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object 2"/>
          <p:cNvSpPr/>
          <p:nvPr/>
        </p:nvSpPr>
        <p:spPr>
          <a:xfrm>
            <a:off x="3868673" y="534162"/>
            <a:ext cx="2048256" cy="9799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9878" y="0"/>
                </a:moveTo>
                <a:lnTo>
                  <a:pt x="1722" y="0"/>
                </a:lnTo>
                <a:lnTo>
                  <a:pt x="1265" y="129"/>
                </a:lnTo>
                <a:lnTo>
                  <a:pt x="853" y="492"/>
                </a:lnTo>
                <a:lnTo>
                  <a:pt x="505" y="1055"/>
                </a:lnTo>
                <a:lnTo>
                  <a:pt x="235" y="1783"/>
                </a:lnTo>
                <a:lnTo>
                  <a:pt x="62" y="2643"/>
                </a:lnTo>
                <a:lnTo>
                  <a:pt x="0" y="3600"/>
                </a:lnTo>
                <a:lnTo>
                  <a:pt x="0" y="18000"/>
                </a:lnTo>
                <a:lnTo>
                  <a:pt x="62" y="18957"/>
                </a:lnTo>
                <a:lnTo>
                  <a:pt x="235" y="19817"/>
                </a:lnTo>
                <a:lnTo>
                  <a:pt x="505" y="20545"/>
                </a:lnTo>
                <a:lnTo>
                  <a:pt x="853" y="21108"/>
                </a:lnTo>
                <a:lnTo>
                  <a:pt x="1265" y="21471"/>
                </a:lnTo>
                <a:lnTo>
                  <a:pt x="1722" y="21600"/>
                </a:lnTo>
                <a:lnTo>
                  <a:pt x="19878" y="21600"/>
                </a:lnTo>
                <a:lnTo>
                  <a:pt x="20335" y="21471"/>
                </a:lnTo>
                <a:lnTo>
                  <a:pt x="20747" y="21108"/>
                </a:lnTo>
                <a:lnTo>
                  <a:pt x="21095" y="20545"/>
                </a:lnTo>
                <a:lnTo>
                  <a:pt x="21365" y="19817"/>
                </a:lnTo>
                <a:lnTo>
                  <a:pt x="21538" y="18957"/>
                </a:lnTo>
                <a:lnTo>
                  <a:pt x="21600" y="18000"/>
                </a:lnTo>
                <a:lnTo>
                  <a:pt x="21600" y="3600"/>
                </a:lnTo>
                <a:lnTo>
                  <a:pt x="21538" y="2643"/>
                </a:lnTo>
                <a:lnTo>
                  <a:pt x="21365" y="1783"/>
                </a:lnTo>
                <a:lnTo>
                  <a:pt x="21095" y="1055"/>
                </a:lnTo>
                <a:lnTo>
                  <a:pt x="20747" y="492"/>
                </a:lnTo>
                <a:lnTo>
                  <a:pt x="20335" y="129"/>
                </a:lnTo>
                <a:lnTo>
                  <a:pt x="19878" y="0"/>
                </a:lnTo>
                <a:close/>
              </a:path>
            </a:pathLst>
          </a:custGeom>
          <a:solidFill>
            <a:srgbClr val="0033CC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464" name="object 3"/>
          <p:cNvSpPr/>
          <p:nvPr/>
        </p:nvSpPr>
        <p:spPr>
          <a:xfrm>
            <a:off x="3868673" y="534162"/>
            <a:ext cx="2048256" cy="9799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3600"/>
                </a:moveTo>
                <a:lnTo>
                  <a:pt x="62" y="2643"/>
                </a:lnTo>
                <a:lnTo>
                  <a:pt x="235" y="1783"/>
                </a:lnTo>
                <a:lnTo>
                  <a:pt x="505" y="1055"/>
                </a:lnTo>
                <a:lnTo>
                  <a:pt x="853" y="492"/>
                </a:lnTo>
                <a:lnTo>
                  <a:pt x="1265" y="129"/>
                </a:lnTo>
                <a:lnTo>
                  <a:pt x="1722" y="0"/>
                </a:lnTo>
                <a:lnTo>
                  <a:pt x="19878" y="0"/>
                </a:lnTo>
                <a:lnTo>
                  <a:pt x="20335" y="129"/>
                </a:lnTo>
                <a:lnTo>
                  <a:pt x="20747" y="492"/>
                </a:lnTo>
                <a:lnTo>
                  <a:pt x="21095" y="1055"/>
                </a:lnTo>
                <a:lnTo>
                  <a:pt x="21365" y="1783"/>
                </a:lnTo>
                <a:lnTo>
                  <a:pt x="21538" y="2643"/>
                </a:lnTo>
                <a:lnTo>
                  <a:pt x="21600" y="3600"/>
                </a:lnTo>
                <a:lnTo>
                  <a:pt x="21600" y="18000"/>
                </a:lnTo>
                <a:lnTo>
                  <a:pt x="21538" y="18957"/>
                </a:lnTo>
                <a:lnTo>
                  <a:pt x="21365" y="19817"/>
                </a:lnTo>
                <a:lnTo>
                  <a:pt x="21095" y="20545"/>
                </a:lnTo>
                <a:lnTo>
                  <a:pt x="20747" y="21108"/>
                </a:lnTo>
                <a:lnTo>
                  <a:pt x="20335" y="21471"/>
                </a:lnTo>
                <a:lnTo>
                  <a:pt x="19878" y="21600"/>
                </a:lnTo>
                <a:lnTo>
                  <a:pt x="1722" y="21600"/>
                </a:lnTo>
                <a:lnTo>
                  <a:pt x="1265" y="21471"/>
                </a:lnTo>
                <a:lnTo>
                  <a:pt x="853" y="21108"/>
                </a:lnTo>
                <a:lnTo>
                  <a:pt x="505" y="20545"/>
                </a:lnTo>
                <a:lnTo>
                  <a:pt x="235" y="19817"/>
                </a:lnTo>
                <a:lnTo>
                  <a:pt x="62" y="18957"/>
                </a:lnTo>
                <a:lnTo>
                  <a:pt x="0" y="18000"/>
                </a:lnTo>
                <a:lnTo>
                  <a:pt x="0" y="3600"/>
                </a:lnTo>
                <a:close/>
              </a:path>
            </a:pathLst>
          </a:custGeom>
          <a:ln w="25907">
            <a:solidFill>
              <a:srgbClr val="FFFFFF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465" name="object 4"/>
          <p:cNvSpPr txBox="1"/>
          <p:nvPr>
            <p:ph type="title"/>
          </p:nvPr>
        </p:nvSpPr>
        <p:spPr>
          <a:xfrm>
            <a:off x="4138929" y="764286"/>
            <a:ext cx="1505586" cy="452120"/>
          </a:xfrm>
          <a:prstGeom prst="rect">
            <a:avLst/>
          </a:prstGeom>
        </p:spPr>
        <p:txBody>
          <a:bodyPr/>
          <a:lstStyle>
            <a:lvl1pPr indent="12700">
              <a:defRPr spc="-100" sz="28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Acidosis</a:t>
            </a:r>
          </a:p>
        </p:txBody>
      </p:sp>
      <p:grpSp>
        <p:nvGrpSpPr>
          <p:cNvPr id="470" name="object 5"/>
          <p:cNvGrpSpPr/>
          <p:nvPr/>
        </p:nvGrpSpPr>
        <p:grpSpPr>
          <a:xfrm>
            <a:off x="6054725" y="1350263"/>
            <a:ext cx="389384" cy="347347"/>
            <a:chOff x="0" y="0"/>
            <a:chExt cx="389383" cy="347346"/>
          </a:xfrm>
        </p:grpSpPr>
        <p:sp>
          <p:nvSpPr>
            <p:cNvPr id="466" name="Shape"/>
            <p:cNvSpPr/>
            <p:nvPr/>
          </p:nvSpPr>
          <p:spPr>
            <a:xfrm>
              <a:off x="289433" y="305181"/>
              <a:ext cx="99951" cy="42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208" y="0"/>
                  </a:moveTo>
                  <a:lnTo>
                    <a:pt x="439" y="976"/>
                  </a:lnTo>
                  <a:lnTo>
                    <a:pt x="220" y="2732"/>
                  </a:lnTo>
                  <a:lnTo>
                    <a:pt x="0" y="4424"/>
                  </a:lnTo>
                  <a:lnTo>
                    <a:pt x="412" y="6246"/>
                  </a:lnTo>
                  <a:lnTo>
                    <a:pt x="21600" y="21600"/>
                  </a:lnTo>
                  <a:lnTo>
                    <a:pt x="21362" y="19062"/>
                  </a:lnTo>
                  <a:lnTo>
                    <a:pt x="18746" y="19062"/>
                  </a:lnTo>
                  <a:lnTo>
                    <a:pt x="15291" y="10194"/>
                  </a:lnTo>
                  <a:lnTo>
                    <a:pt x="1208" y="0"/>
                  </a:lnTo>
                  <a:close/>
                </a:path>
              </a:pathLst>
            </a:custGeom>
            <a:solidFill>
              <a:srgbClr val="4F81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67" name="Shape"/>
            <p:cNvSpPr/>
            <p:nvPr/>
          </p:nvSpPr>
          <p:spPr>
            <a:xfrm>
              <a:off x="354711" y="244983"/>
              <a:ext cx="33574" cy="97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801" y="0"/>
                  </a:moveTo>
                  <a:lnTo>
                    <a:pt x="1389" y="338"/>
                  </a:lnTo>
                  <a:lnTo>
                    <a:pt x="0" y="1098"/>
                  </a:lnTo>
                  <a:lnTo>
                    <a:pt x="9529" y="15847"/>
                  </a:lnTo>
                  <a:lnTo>
                    <a:pt x="19856" y="19685"/>
                  </a:lnTo>
                  <a:lnTo>
                    <a:pt x="13809" y="21600"/>
                  </a:lnTo>
                  <a:lnTo>
                    <a:pt x="21600" y="21600"/>
                  </a:lnTo>
                  <a:lnTo>
                    <a:pt x="8008" y="479"/>
                  </a:lnTo>
                  <a:lnTo>
                    <a:pt x="5801" y="0"/>
                  </a:lnTo>
                  <a:close/>
                </a:path>
              </a:pathLst>
            </a:custGeom>
            <a:solidFill>
              <a:srgbClr val="4F81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68" name="Shape"/>
            <p:cNvSpPr/>
            <p:nvPr/>
          </p:nvSpPr>
          <p:spPr>
            <a:xfrm>
              <a:off x="0" y="0"/>
              <a:ext cx="372267" cy="3287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35" y="0"/>
                  </a:moveTo>
                  <a:lnTo>
                    <a:pt x="0" y="676"/>
                  </a:lnTo>
                  <a:lnTo>
                    <a:pt x="3036" y="3162"/>
                  </a:lnTo>
                  <a:lnTo>
                    <a:pt x="5998" y="5749"/>
                  </a:lnTo>
                  <a:lnTo>
                    <a:pt x="8894" y="8419"/>
                  </a:lnTo>
                  <a:lnTo>
                    <a:pt x="11724" y="11181"/>
                  </a:lnTo>
                  <a:lnTo>
                    <a:pt x="14480" y="14034"/>
                  </a:lnTo>
                  <a:lnTo>
                    <a:pt x="17170" y="16971"/>
                  </a:lnTo>
                  <a:lnTo>
                    <a:pt x="19786" y="19992"/>
                  </a:lnTo>
                  <a:lnTo>
                    <a:pt x="20899" y="21358"/>
                  </a:lnTo>
                  <a:lnTo>
                    <a:pt x="21600" y="21600"/>
                  </a:lnTo>
                  <a:lnTo>
                    <a:pt x="20309" y="19408"/>
                  </a:lnTo>
                  <a:lnTo>
                    <a:pt x="17685" y="16371"/>
                  </a:lnTo>
                  <a:lnTo>
                    <a:pt x="14981" y="13417"/>
                  </a:lnTo>
                  <a:lnTo>
                    <a:pt x="12203" y="10547"/>
                  </a:lnTo>
                  <a:lnTo>
                    <a:pt x="9358" y="7776"/>
                  </a:lnTo>
                  <a:lnTo>
                    <a:pt x="6448" y="5090"/>
                  </a:lnTo>
                  <a:lnTo>
                    <a:pt x="3471" y="2495"/>
                  </a:lnTo>
                  <a:lnTo>
                    <a:pt x="435" y="0"/>
                  </a:lnTo>
                  <a:close/>
                </a:path>
              </a:pathLst>
            </a:custGeom>
            <a:solidFill>
              <a:srgbClr val="4F81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69" name="Shape"/>
            <p:cNvSpPr/>
            <p:nvPr/>
          </p:nvSpPr>
          <p:spPr>
            <a:xfrm>
              <a:off x="360189" y="316445"/>
              <a:ext cx="25385" cy="25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277" y="10259"/>
                  </a:moveTo>
                  <a:lnTo>
                    <a:pt x="12306" y="19169"/>
                  </a:lnTo>
                  <a:lnTo>
                    <a:pt x="19222" y="12930"/>
                  </a:lnTo>
                  <a:lnTo>
                    <a:pt x="10277" y="10259"/>
                  </a:lnTo>
                  <a:close/>
                  <a:moveTo>
                    <a:pt x="7942" y="0"/>
                  </a:moveTo>
                  <a:lnTo>
                    <a:pt x="10277" y="10259"/>
                  </a:lnTo>
                  <a:lnTo>
                    <a:pt x="19222" y="12930"/>
                  </a:lnTo>
                  <a:lnTo>
                    <a:pt x="12306" y="19169"/>
                  </a:lnTo>
                  <a:lnTo>
                    <a:pt x="16307" y="19169"/>
                  </a:lnTo>
                  <a:lnTo>
                    <a:pt x="21600" y="14411"/>
                  </a:lnTo>
                  <a:lnTo>
                    <a:pt x="7942" y="0"/>
                  </a:lnTo>
                  <a:close/>
                  <a:moveTo>
                    <a:pt x="0" y="7189"/>
                  </a:moveTo>
                  <a:lnTo>
                    <a:pt x="13603" y="21600"/>
                  </a:lnTo>
                  <a:lnTo>
                    <a:pt x="16307" y="19169"/>
                  </a:lnTo>
                  <a:lnTo>
                    <a:pt x="12306" y="19169"/>
                  </a:lnTo>
                  <a:lnTo>
                    <a:pt x="10277" y="10259"/>
                  </a:lnTo>
                  <a:lnTo>
                    <a:pt x="0" y="7189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471" name="object 6"/>
          <p:cNvSpPr/>
          <p:nvPr/>
        </p:nvSpPr>
        <p:spPr>
          <a:xfrm>
            <a:off x="5715760" y="1829561"/>
            <a:ext cx="2350010" cy="9784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0101" y="0"/>
                </a:moveTo>
                <a:lnTo>
                  <a:pt x="1499" y="0"/>
                </a:lnTo>
                <a:lnTo>
                  <a:pt x="1100" y="129"/>
                </a:lnTo>
                <a:lnTo>
                  <a:pt x="742" y="492"/>
                </a:lnTo>
                <a:lnTo>
                  <a:pt x="439" y="1055"/>
                </a:lnTo>
                <a:lnTo>
                  <a:pt x="205" y="1783"/>
                </a:lnTo>
                <a:lnTo>
                  <a:pt x="54" y="2643"/>
                </a:lnTo>
                <a:lnTo>
                  <a:pt x="0" y="3600"/>
                </a:lnTo>
                <a:lnTo>
                  <a:pt x="0" y="18000"/>
                </a:lnTo>
                <a:lnTo>
                  <a:pt x="54" y="18957"/>
                </a:lnTo>
                <a:lnTo>
                  <a:pt x="205" y="19817"/>
                </a:lnTo>
                <a:lnTo>
                  <a:pt x="439" y="20545"/>
                </a:lnTo>
                <a:lnTo>
                  <a:pt x="742" y="21108"/>
                </a:lnTo>
                <a:lnTo>
                  <a:pt x="1100" y="21471"/>
                </a:lnTo>
                <a:lnTo>
                  <a:pt x="1499" y="21600"/>
                </a:lnTo>
                <a:lnTo>
                  <a:pt x="20101" y="21600"/>
                </a:lnTo>
                <a:lnTo>
                  <a:pt x="20500" y="21471"/>
                </a:lnTo>
                <a:lnTo>
                  <a:pt x="20858" y="21108"/>
                </a:lnTo>
                <a:lnTo>
                  <a:pt x="21161" y="20545"/>
                </a:lnTo>
                <a:lnTo>
                  <a:pt x="21395" y="19817"/>
                </a:lnTo>
                <a:lnTo>
                  <a:pt x="21546" y="18957"/>
                </a:lnTo>
                <a:lnTo>
                  <a:pt x="21600" y="18000"/>
                </a:lnTo>
                <a:lnTo>
                  <a:pt x="21600" y="3600"/>
                </a:lnTo>
                <a:lnTo>
                  <a:pt x="21546" y="2643"/>
                </a:lnTo>
                <a:lnTo>
                  <a:pt x="21395" y="1783"/>
                </a:lnTo>
                <a:lnTo>
                  <a:pt x="21161" y="1055"/>
                </a:lnTo>
                <a:lnTo>
                  <a:pt x="20858" y="492"/>
                </a:lnTo>
                <a:lnTo>
                  <a:pt x="20500" y="129"/>
                </a:lnTo>
                <a:lnTo>
                  <a:pt x="20101" y="0"/>
                </a:lnTo>
                <a:close/>
              </a:path>
            </a:pathLst>
          </a:custGeom>
          <a:solidFill>
            <a:srgbClr val="0033CC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472" name="object 7"/>
          <p:cNvSpPr/>
          <p:nvPr/>
        </p:nvSpPr>
        <p:spPr>
          <a:xfrm>
            <a:off x="5715760" y="1829561"/>
            <a:ext cx="2350010" cy="97840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3600"/>
                </a:moveTo>
                <a:lnTo>
                  <a:pt x="54" y="2643"/>
                </a:lnTo>
                <a:lnTo>
                  <a:pt x="205" y="1783"/>
                </a:lnTo>
                <a:lnTo>
                  <a:pt x="439" y="1055"/>
                </a:lnTo>
                <a:lnTo>
                  <a:pt x="742" y="492"/>
                </a:lnTo>
                <a:lnTo>
                  <a:pt x="1100" y="129"/>
                </a:lnTo>
                <a:lnTo>
                  <a:pt x="1499" y="0"/>
                </a:lnTo>
                <a:lnTo>
                  <a:pt x="20101" y="0"/>
                </a:lnTo>
                <a:lnTo>
                  <a:pt x="20500" y="129"/>
                </a:lnTo>
                <a:lnTo>
                  <a:pt x="20858" y="492"/>
                </a:lnTo>
                <a:lnTo>
                  <a:pt x="21161" y="1055"/>
                </a:lnTo>
                <a:lnTo>
                  <a:pt x="21395" y="1783"/>
                </a:lnTo>
                <a:lnTo>
                  <a:pt x="21546" y="2643"/>
                </a:lnTo>
                <a:lnTo>
                  <a:pt x="21600" y="3600"/>
                </a:lnTo>
                <a:lnTo>
                  <a:pt x="21600" y="18000"/>
                </a:lnTo>
                <a:lnTo>
                  <a:pt x="21546" y="18957"/>
                </a:lnTo>
                <a:lnTo>
                  <a:pt x="21395" y="19817"/>
                </a:lnTo>
                <a:lnTo>
                  <a:pt x="21161" y="20545"/>
                </a:lnTo>
                <a:lnTo>
                  <a:pt x="20858" y="21108"/>
                </a:lnTo>
                <a:lnTo>
                  <a:pt x="20500" y="21471"/>
                </a:lnTo>
                <a:lnTo>
                  <a:pt x="20101" y="21600"/>
                </a:lnTo>
                <a:lnTo>
                  <a:pt x="1499" y="21600"/>
                </a:lnTo>
                <a:lnTo>
                  <a:pt x="1100" y="21471"/>
                </a:lnTo>
                <a:lnTo>
                  <a:pt x="742" y="21108"/>
                </a:lnTo>
                <a:lnTo>
                  <a:pt x="439" y="20545"/>
                </a:lnTo>
                <a:lnTo>
                  <a:pt x="205" y="19817"/>
                </a:lnTo>
                <a:lnTo>
                  <a:pt x="54" y="18957"/>
                </a:lnTo>
                <a:lnTo>
                  <a:pt x="0" y="18000"/>
                </a:lnTo>
                <a:lnTo>
                  <a:pt x="0" y="3600"/>
                </a:lnTo>
                <a:close/>
              </a:path>
            </a:pathLst>
          </a:custGeom>
          <a:ln w="25907">
            <a:solidFill>
              <a:srgbClr val="FFFFFF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473" name="object 8"/>
          <p:cNvSpPr txBox="1"/>
          <p:nvPr/>
        </p:nvSpPr>
        <p:spPr>
          <a:xfrm>
            <a:off x="5976620" y="1973655"/>
            <a:ext cx="1828165" cy="6871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5080" indent="50800">
              <a:lnSpc>
                <a:spcPts val="2700"/>
              </a:lnSpc>
              <a:spcBef>
                <a:spcPts val="500"/>
              </a:spcBef>
              <a:defRPr b="1" sz="26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Myocardial  D</a:t>
            </a:r>
            <a:r>
              <a:rPr spc="5"/>
              <a:t>e</a:t>
            </a:r>
            <a:r>
              <a:t>pre</a:t>
            </a:r>
            <a:r>
              <a:rPr spc="5"/>
              <a:t>s</a:t>
            </a:r>
            <a:r>
              <a:t>sion</a:t>
            </a:r>
          </a:p>
        </p:txBody>
      </p:sp>
      <p:grpSp>
        <p:nvGrpSpPr>
          <p:cNvPr id="479" name="object 9"/>
          <p:cNvGrpSpPr/>
          <p:nvPr/>
        </p:nvGrpSpPr>
        <p:grpSpPr>
          <a:xfrm>
            <a:off x="7104760" y="3001391"/>
            <a:ext cx="103252" cy="608840"/>
            <a:chOff x="0" y="0"/>
            <a:chExt cx="103251" cy="608839"/>
          </a:xfrm>
        </p:grpSpPr>
        <p:sp>
          <p:nvSpPr>
            <p:cNvPr id="474" name="Shape"/>
            <p:cNvSpPr/>
            <p:nvPr/>
          </p:nvSpPr>
          <p:spPr>
            <a:xfrm>
              <a:off x="0" y="509905"/>
              <a:ext cx="53860" cy="98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056" y="0"/>
                  </a:moveTo>
                  <a:lnTo>
                    <a:pt x="1783" y="360"/>
                  </a:lnTo>
                  <a:lnTo>
                    <a:pt x="509" y="693"/>
                  </a:lnTo>
                  <a:lnTo>
                    <a:pt x="0" y="1525"/>
                  </a:lnTo>
                  <a:lnTo>
                    <a:pt x="662" y="2218"/>
                  </a:lnTo>
                  <a:lnTo>
                    <a:pt x="18285" y="21600"/>
                  </a:lnTo>
                  <a:lnTo>
                    <a:pt x="21600" y="18938"/>
                  </a:lnTo>
                  <a:lnTo>
                    <a:pt x="21188" y="18938"/>
                  </a:lnTo>
                  <a:lnTo>
                    <a:pt x="16095" y="18744"/>
                  </a:lnTo>
                  <a:lnTo>
                    <a:pt x="16751" y="13636"/>
                  </a:lnTo>
                  <a:lnTo>
                    <a:pt x="4584" y="305"/>
                  </a:lnTo>
                  <a:lnTo>
                    <a:pt x="3056" y="0"/>
                  </a:lnTo>
                  <a:close/>
                </a:path>
              </a:pathLst>
            </a:custGeom>
            <a:solidFill>
              <a:srgbClr val="4F81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75" name="Shape"/>
            <p:cNvSpPr/>
            <p:nvPr/>
          </p:nvSpPr>
          <p:spPr>
            <a:xfrm>
              <a:off x="52832" y="516000"/>
              <a:ext cx="50420" cy="80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771" y="0"/>
                  </a:moveTo>
                  <a:lnTo>
                    <a:pt x="17084" y="204"/>
                  </a:lnTo>
                  <a:lnTo>
                    <a:pt x="16103" y="1088"/>
                  </a:lnTo>
                  <a:lnTo>
                    <a:pt x="695" y="15327"/>
                  </a:lnTo>
                  <a:lnTo>
                    <a:pt x="0" y="21600"/>
                  </a:lnTo>
                  <a:lnTo>
                    <a:pt x="440" y="21600"/>
                  </a:lnTo>
                  <a:lnTo>
                    <a:pt x="20730" y="2892"/>
                  </a:lnTo>
                  <a:lnTo>
                    <a:pt x="21600" y="2109"/>
                  </a:lnTo>
                  <a:lnTo>
                    <a:pt x="21274" y="1055"/>
                  </a:lnTo>
                  <a:lnTo>
                    <a:pt x="20023" y="510"/>
                  </a:lnTo>
                  <a:lnTo>
                    <a:pt x="18771" y="0"/>
                  </a:lnTo>
                  <a:close/>
                </a:path>
              </a:pathLst>
            </a:custGeom>
            <a:solidFill>
              <a:srgbClr val="4F81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76" name="Shape"/>
            <p:cNvSpPr/>
            <p:nvPr/>
          </p:nvSpPr>
          <p:spPr>
            <a:xfrm>
              <a:off x="44572" y="573226"/>
              <a:ext cx="12701" cy="20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0" y="11213"/>
                  </a:lnTo>
                  <a:lnTo>
                    <a:pt x="14697" y="21600"/>
                  </a:lnTo>
                  <a:lnTo>
                    <a:pt x="17335" y="2160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4F81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77" name="Shape"/>
            <p:cNvSpPr/>
            <p:nvPr/>
          </p:nvSpPr>
          <p:spPr>
            <a:xfrm>
              <a:off x="4445" y="0"/>
              <a:ext cx="53976" cy="583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4981" y="0"/>
                  </a:moveTo>
                  <a:lnTo>
                    <a:pt x="0" y="85"/>
                  </a:lnTo>
                  <a:lnTo>
                    <a:pt x="2744" y="1476"/>
                  </a:lnTo>
                  <a:lnTo>
                    <a:pt x="5234" y="2867"/>
                  </a:lnTo>
                  <a:lnTo>
                    <a:pt x="9504" y="5654"/>
                  </a:lnTo>
                  <a:lnTo>
                    <a:pt x="11283" y="7055"/>
                  </a:lnTo>
                  <a:lnTo>
                    <a:pt x="14027" y="9856"/>
                  </a:lnTo>
                  <a:lnTo>
                    <a:pt x="15806" y="12662"/>
                  </a:lnTo>
                  <a:lnTo>
                    <a:pt x="16264" y="14072"/>
                  </a:lnTo>
                  <a:lnTo>
                    <a:pt x="16518" y="16887"/>
                  </a:lnTo>
                  <a:lnTo>
                    <a:pt x="16210" y="18301"/>
                  </a:lnTo>
                  <a:lnTo>
                    <a:pt x="15747" y="19716"/>
                  </a:lnTo>
                  <a:lnTo>
                    <a:pt x="14975" y="21131"/>
                  </a:lnTo>
                  <a:lnTo>
                    <a:pt x="14937" y="21181"/>
                  </a:lnTo>
                  <a:lnTo>
                    <a:pt x="17186" y="21600"/>
                  </a:lnTo>
                  <a:lnTo>
                    <a:pt x="20842" y="19702"/>
                  </a:lnTo>
                  <a:lnTo>
                    <a:pt x="21297" y="18292"/>
                  </a:lnTo>
                  <a:lnTo>
                    <a:pt x="21600" y="16887"/>
                  </a:lnTo>
                  <a:lnTo>
                    <a:pt x="21600" y="15472"/>
                  </a:lnTo>
                  <a:lnTo>
                    <a:pt x="21346" y="14053"/>
                  </a:lnTo>
                  <a:lnTo>
                    <a:pt x="20838" y="12638"/>
                  </a:lnTo>
                  <a:lnTo>
                    <a:pt x="19110" y="9818"/>
                  </a:lnTo>
                  <a:lnTo>
                    <a:pt x="17839" y="8403"/>
                  </a:lnTo>
                  <a:lnTo>
                    <a:pt x="16314" y="6998"/>
                  </a:lnTo>
                  <a:lnTo>
                    <a:pt x="14536" y="5593"/>
                  </a:lnTo>
                  <a:lnTo>
                    <a:pt x="12553" y="4188"/>
                  </a:lnTo>
                  <a:lnTo>
                    <a:pt x="10266" y="2792"/>
                  </a:lnTo>
                  <a:lnTo>
                    <a:pt x="7725" y="1391"/>
                  </a:lnTo>
                  <a:lnTo>
                    <a:pt x="4981" y="0"/>
                  </a:lnTo>
                  <a:close/>
                </a:path>
              </a:pathLst>
            </a:custGeom>
            <a:solidFill>
              <a:srgbClr val="4F81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78" name="Shape"/>
            <p:cNvSpPr/>
            <p:nvPr/>
          </p:nvSpPr>
          <p:spPr>
            <a:xfrm>
              <a:off x="40132" y="572359"/>
              <a:ext cx="12929" cy="24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735" y="0"/>
                  </a:moveTo>
                  <a:lnTo>
                    <a:pt x="0" y="20809"/>
                  </a:lnTo>
                  <a:lnTo>
                    <a:pt x="21219" y="21600"/>
                  </a:lnTo>
                  <a:lnTo>
                    <a:pt x="21600" y="18663"/>
                  </a:lnTo>
                  <a:lnTo>
                    <a:pt x="20158" y="18663"/>
                  </a:lnTo>
                  <a:lnTo>
                    <a:pt x="1910" y="18099"/>
                  </a:lnTo>
                  <a:lnTo>
                    <a:pt x="12127" y="10060"/>
                  </a:lnTo>
                  <a:lnTo>
                    <a:pt x="2735" y="0"/>
                  </a:lnTo>
                  <a:close/>
                  <a:moveTo>
                    <a:pt x="12127" y="10060"/>
                  </a:moveTo>
                  <a:lnTo>
                    <a:pt x="1910" y="18099"/>
                  </a:lnTo>
                  <a:lnTo>
                    <a:pt x="20158" y="18663"/>
                  </a:lnTo>
                  <a:lnTo>
                    <a:pt x="12127" y="1006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480" name="object 10"/>
          <p:cNvSpPr/>
          <p:nvPr/>
        </p:nvSpPr>
        <p:spPr>
          <a:xfrm>
            <a:off x="5258560" y="3810760"/>
            <a:ext cx="3409189" cy="9784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0567" y="0"/>
                </a:moveTo>
                <a:lnTo>
                  <a:pt x="1033" y="0"/>
                </a:lnTo>
                <a:lnTo>
                  <a:pt x="759" y="129"/>
                </a:lnTo>
                <a:lnTo>
                  <a:pt x="512" y="492"/>
                </a:lnTo>
                <a:lnTo>
                  <a:pt x="303" y="1055"/>
                </a:lnTo>
                <a:lnTo>
                  <a:pt x="141" y="1783"/>
                </a:lnTo>
                <a:lnTo>
                  <a:pt x="37" y="2643"/>
                </a:lnTo>
                <a:lnTo>
                  <a:pt x="0" y="3600"/>
                </a:lnTo>
                <a:lnTo>
                  <a:pt x="0" y="18000"/>
                </a:lnTo>
                <a:lnTo>
                  <a:pt x="37" y="18957"/>
                </a:lnTo>
                <a:lnTo>
                  <a:pt x="141" y="19817"/>
                </a:lnTo>
                <a:lnTo>
                  <a:pt x="303" y="20545"/>
                </a:lnTo>
                <a:lnTo>
                  <a:pt x="512" y="21108"/>
                </a:lnTo>
                <a:lnTo>
                  <a:pt x="759" y="21471"/>
                </a:lnTo>
                <a:lnTo>
                  <a:pt x="1033" y="21600"/>
                </a:lnTo>
                <a:lnTo>
                  <a:pt x="20567" y="21600"/>
                </a:lnTo>
                <a:lnTo>
                  <a:pt x="20841" y="21471"/>
                </a:lnTo>
                <a:lnTo>
                  <a:pt x="21088" y="21108"/>
                </a:lnTo>
                <a:lnTo>
                  <a:pt x="21297" y="20545"/>
                </a:lnTo>
                <a:lnTo>
                  <a:pt x="21459" y="19817"/>
                </a:lnTo>
                <a:lnTo>
                  <a:pt x="21563" y="18957"/>
                </a:lnTo>
                <a:lnTo>
                  <a:pt x="21600" y="18000"/>
                </a:lnTo>
                <a:lnTo>
                  <a:pt x="21600" y="3600"/>
                </a:lnTo>
                <a:lnTo>
                  <a:pt x="21563" y="2643"/>
                </a:lnTo>
                <a:lnTo>
                  <a:pt x="21459" y="1783"/>
                </a:lnTo>
                <a:lnTo>
                  <a:pt x="21297" y="1055"/>
                </a:lnTo>
                <a:lnTo>
                  <a:pt x="21088" y="492"/>
                </a:lnTo>
                <a:lnTo>
                  <a:pt x="20841" y="129"/>
                </a:lnTo>
                <a:lnTo>
                  <a:pt x="20567" y="0"/>
                </a:lnTo>
                <a:close/>
              </a:path>
            </a:pathLst>
          </a:custGeom>
          <a:solidFill>
            <a:srgbClr val="0033CC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481" name="object 11"/>
          <p:cNvSpPr/>
          <p:nvPr/>
        </p:nvSpPr>
        <p:spPr>
          <a:xfrm>
            <a:off x="5258560" y="3810760"/>
            <a:ext cx="3409189" cy="9784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3600"/>
                </a:moveTo>
                <a:lnTo>
                  <a:pt x="37" y="2643"/>
                </a:lnTo>
                <a:lnTo>
                  <a:pt x="141" y="1783"/>
                </a:lnTo>
                <a:lnTo>
                  <a:pt x="303" y="1055"/>
                </a:lnTo>
                <a:lnTo>
                  <a:pt x="512" y="492"/>
                </a:lnTo>
                <a:lnTo>
                  <a:pt x="759" y="129"/>
                </a:lnTo>
                <a:lnTo>
                  <a:pt x="1033" y="0"/>
                </a:lnTo>
                <a:lnTo>
                  <a:pt x="20567" y="0"/>
                </a:lnTo>
                <a:lnTo>
                  <a:pt x="20841" y="129"/>
                </a:lnTo>
                <a:lnTo>
                  <a:pt x="21088" y="492"/>
                </a:lnTo>
                <a:lnTo>
                  <a:pt x="21297" y="1055"/>
                </a:lnTo>
                <a:lnTo>
                  <a:pt x="21459" y="1783"/>
                </a:lnTo>
                <a:lnTo>
                  <a:pt x="21563" y="2643"/>
                </a:lnTo>
                <a:lnTo>
                  <a:pt x="21600" y="3600"/>
                </a:lnTo>
                <a:lnTo>
                  <a:pt x="21600" y="18000"/>
                </a:lnTo>
                <a:lnTo>
                  <a:pt x="21563" y="18957"/>
                </a:lnTo>
                <a:lnTo>
                  <a:pt x="21459" y="19817"/>
                </a:lnTo>
                <a:lnTo>
                  <a:pt x="21297" y="20545"/>
                </a:lnTo>
                <a:lnTo>
                  <a:pt x="21088" y="21108"/>
                </a:lnTo>
                <a:lnTo>
                  <a:pt x="20841" y="21471"/>
                </a:lnTo>
                <a:lnTo>
                  <a:pt x="20567" y="21600"/>
                </a:lnTo>
                <a:lnTo>
                  <a:pt x="1033" y="21600"/>
                </a:lnTo>
                <a:lnTo>
                  <a:pt x="759" y="21471"/>
                </a:lnTo>
                <a:lnTo>
                  <a:pt x="512" y="21108"/>
                </a:lnTo>
                <a:lnTo>
                  <a:pt x="303" y="20545"/>
                </a:lnTo>
                <a:lnTo>
                  <a:pt x="141" y="19817"/>
                </a:lnTo>
                <a:lnTo>
                  <a:pt x="37" y="18957"/>
                </a:lnTo>
                <a:lnTo>
                  <a:pt x="0" y="18000"/>
                </a:lnTo>
                <a:lnTo>
                  <a:pt x="0" y="3600"/>
                </a:lnTo>
                <a:close/>
              </a:path>
            </a:pathLst>
          </a:custGeom>
          <a:ln w="25907">
            <a:solidFill>
              <a:srgbClr val="FFFFFF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482" name="object 12"/>
          <p:cNvSpPr txBox="1"/>
          <p:nvPr/>
        </p:nvSpPr>
        <p:spPr>
          <a:xfrm>
            <a:off x="5415534" y="4081271"/>
            <a:ext cx="3093086" cy="3010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b="1" spc="-10" sz="2400">
                <a:solidFill>
                  <a:srgbClr val="FFFFFF"/>
                </a:solidFill>
              </a:defRPr>
            </a:pPr>
            <a:r>
              <a:t>Reduced Cardiac</a:t>
            </a:r>
            <a:r>
              <a:rPr spc="-40"/>
              <a:t> </a:t>
            </a:r>
            <a:r>
              <a:t>Output</a:t>
            </a:r>
          </a:p>
        </p:txBody>
      </p:sp>
      <p:grpSp>
        <p:nvGrpSpPr>
          <p:cNvPr id="487" name="object 13"/>
          <p:cNvGrpSpPr/>
          <p:nvPr/>
        </p:nvGrpSpPr>
        <p:grpSpPr>
          <a:xfrm>
            <a:off x="6081521" y="4929632"/>
            <a:ext cx="450343" cy="372619"/>
            <a:chOff x="0" y="0"/>
            <a:chExt cx="450341" cy="372618"/>
          </a:xfrm>
        </p:grpSpPr>
        <p:sp>
          <p:nvSpPr>
            <p:cNvPr id="483" name="Shape"/>
            <p:cNvSpPr/>
            <p:nvPr/>
          </p:nvSpPr>
          <p:spPr>
            <a:xfrm>
              <a:off x="0" y="279527"/>
              <a:ext cx="57150" cy="93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768" y="0"/>
                  </a:moveTo>
                  <a:lnTo>
                    <a:pt x="17328" y="295"/>
                  </a:lnTo>
                  <a:lnTo>
                    <a:pt x="16704" y="1002"/>
                  </a:lnTo>
                  <a:lnTo>
                    <a:pt x="0" y="21600"/>
                  </a:lnTo>
                  <a:lnTo>
                    <a:pt x="11856" y="21217"/>
                  </a:lnTo>
                  <a:lnTo>
                    <a:pt x="5280" y="21217"/>
                  </a:lnTo>
                  <a:lnTo>
                    <a:pt x="2640" y="18742"/>
                  </a:lnTo>
                  <a:lnTo>
                    <a:pt x="10136" y="15740"/>
                  </a:lnTo>
                  <a:lnTo>
                    <a:pt x="21024" y="2328"/>
                  </a:lnTo>
                  <a:lnTo>
                    <a:pt x="21600" y="1591"/>
                  </a:lnTo>
                  <a:lnTo>
                    <a:pt x="21120" y="707"/>
                  </a:lnTo>
                  <a:lnTo>
                    <a:pt x="19920" y="354"/>
                  </a:lnTo>
                  <a:lnTo>
                    <a:pt x="18768" y="0"/>
                  </a:lnTo>
                  <a:close/>
                </a:path>
              </a:pathLst>
            </a:custGeom>
            <a:solidFill>
              <a:srgbClr val="4F81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84" name="Shape"/>
            <p:cNvSpPr/>
            <p:nvPr/>
          </p:nvSpPr>
          <p:spPr>
            <a:xfrm>
              <a:off x="13968" y="354584"/>
              <a:ext cx="91188" cy="16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818" y="0"/>
                  </a:moveTo>
                  <a:lnTo>
                    <a:pt x="19976" y="335"/>
                  </a:lnTo>
                  <a:lnTo>
                    <a:pt x="4661" y="4633"/>
                  </a:lnTo>
                  <a:lnTo>
                    <a:pt x="0" y="21600"/>
                  </a:lnTo>
                  <a:lnTo>
                    <a:pt x="4121" y="21600"/>
                  </a:lnTo>
                  <a:lnTo>
                    <a:pt x="20126" y="16912"/>
                  </a:lnTo>
                  <a:lnTo>
                    <a:pt x="20968" y="16744"/>
                  </a:lnTo>
                  <a:lnTo>
                    <a:pt x="21600" y="12726"/>
                  </a:lnTo>
                  <a:lnTo>
                    <a:pt x="21540" y="8205"/>
                  </a:lnTo>
                  <a:lnTo>
                    <a:pt x="21510" y="3516"/>
                  </a:lnTo>
                  <a:lnTo>
                    <a:pt x="20818" y="0"/>
                  </a:lnTo>
                  <a:close/>
                </a:path>
              </a:pathLst>
            </a:custGeom>
            <a:solidFill>
              <a:srgbClr val="4F81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85" name="Shape"/>
            <p:cNvSpPr/>
            <p:nvPr/>
          </p:nvSpPr>
          <p:spPr>
            <a:xfrm>
              <a:off x="21152" y="0"/>
              <a:ext cx="429190" cy="358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140" y="0"/>
                  </a:moveTo>
                  <a:lnTo>
                    <a:pt x="18602" y="3128"/>
                  </a:lnTo>
                  <a:lnTo>
                    <a:pt x="15982" y="6156"/>
                  </a:lnTo>
                  <a:lnTo>
                    <a:pt x="13291" y="9085"/>
                  </a:lnTo>
                  <a:lnTo>
                    <a:pt x="10530" y="11906"/>
                  </a:lnTo>
                  <a:lnTo>
                    <a:pt x="7692" y="14621"/>
                  </a:lnTo>
                  <a:lnTo>
                    <a:pt x="4777" y="17229"/>
                  </a:lnTo>
                  <a:lnTo>
                    <a:pt x="1805" y="19729"/>
                  </a:lnTo>
                  <a:lnTo>
                    <a:pt x="285" y="20916"/>
                  </a:lnTo>
                  <a:lnTo>
                    <a:pt x="0" y="21600"/>
                  </a:lnTo>
                  <a:lnTo>
                    <a:pt x="2170" y="20356"/>
                  </a:lnTo>
                  <a:lnTo>
                    <a:pt x="5161" y="17840"/>
                  </a:lnTo>
                  <a:lnTo>
                    <a:pt x="8088" y="15218"/>
                  </a:lnTo>
                  <a:lnTo>
                    <a:pt x="10945" y="12488"/>
                  </a:lnTo>
                  <a:lnTo>
                    <a:pt x="13726" y="9651"/>
                  </a:lnTo>
                  <a:lnTo>
                    <a:pt x="16429" y="6706"/>
                  </a:lnTo>
                  <a:lnTo>
                    <a:pt x="19056" y="3663"/>
                  </a:lnTo>
                  <a:lnTo>
                    <a:pt x="21600" y="535"/>
                  </a:lnTo>
                  <a:lnTo>
                    <a:pt x="21140" y="0"/>
                  </a:lnTo>
                  <a:close/>
                </a:path>
              </a:pathLst>
            </a:custGeom>
            <a:solidFill>
              <a:srgbClr val="4F81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86" name="Shape"/>
            <p:cNvSpPr/>
            <p:nvPr/>
          </p:nvSpPr>
          <p:spPr>
            <a:xfrm>
              <a:off x="6984" y="347362"/>
              <a:ext cx="26662" cy="23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1478" y="10401"/>
                  </a:moveTo>
                  <a:lnTo>
                    <a:pt x="2572" y="10908"/>
                  </a:lnTo>
                  <a:lnTo>
                    <a:pt x="7511" y="19392"/>
                  </a:lnTo>
                  <a:lnTo>
                    <a:pt x="11478" y="10401"/>
                  </a:lnTo>
                  <a:close/>
                  <a:moveTo>
                    <a:pt x="21600" y="9824"/>
                  </a:moveTo>
                  <a:lnTo>
                    <a:pt x="11478" y="10401"/>
                  </a:lnTo>
                  <a:lnTo>
                    <a:pt x="7511" y="19392"/>
                  </a:lnTo>
                  <a:lnTo>
                    <a:pt x="8648" y="19392"/>
                  </a:lnTo>
                  <a:lnTo>
                    <a:pt x="21600" y="9824"/>
                  </a:lnTo>
                  <a:close/>
                  <a:moveTo>
                    <a:pt x="16068" y="0"/>
                  </a:moveTo>
                  <a:lnTo>
                    <a:pt x="0" y="11838"/>
                  </a:lnTo>
                  <a:lnTo>
                    <a:pt x="5658" y="21600"/>
                  </a:lnTo>
                  <a:lnTo>
                    <a:pt x="8648" y="19392"/>
                  </a:lnTo>
                  <a:lnTo>
                    <a:pt x="7511" y="19392"/>
                  </a:lnTo>
                  <a:lnTo>
                    <a:pt x="2572" y="10908"/>
                  </a:lnTo>
                  <a:lnTo>
                    <a:pt x="11478" y="10401"/>
                  </a:lnTo>
                  <a:lnTo>
                    <a:pt x="16068" y="0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488" name="object 14"/>
          <p:cNvSpPr/>
          <p:nvPr/>
        </p:nvSpPr>
        <p:spPr>
          <a:xfrm>
            <a:off x="3868673" y="5147309"/>
            <a:ext cx="2048256" cy="9799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19878" y="0"/>
                </a:moveTo>
                <a:lnTo>
                  <a:pt x="1722" y="0"/>
                </a:lnTo>
                <a:lnTo>
                  <a:pt x="1265" y="129"/>
                </a:lnTo>
                <a:lnTo>
                  <a:pt x="853" y="492"/>
                </a:lnTo>
                <a:lnTo>
                  <a:pt x="505" y="1055"/>
                </a:lnTo>
                <a:lnTo>
                  <a:pt x="235" y="1783"/>
                </a:lnTo>
                <a:lnTo>
                  <a:pt x="62" y="2643"/>
                </a:lnTo>
                <a:lnTo>
                  <a:pt x="0" y="3600"/>
                </a:lnTo>
                <a:lnTo>
                  <a:pt x="0" y="18000"/>
                </a:lnTo>
                <a:lnTo>
                  <a:pt x="62" y="18957"/>
                </a:lnTo>
                <a:lnTo>
                  <a:pt x="235" y="19817"/>
                </a:lnTo>
                <a:lnTo>
                  <a:pt x="505" y="20546"/>
                </a:lnTo>
                <a:lnTo>
                  <a:pt x="853" y="21108"/>
                </a:lnTo>
                <a:lnTo>
                  <a:pt x="1265" y="21471"/>
                </a:lnTo>
                <a:lnTo>
                  <a:pt x="1722" y="21600"/>
                </a:lnTo>
                <a:lnTo>
                  <a:pt x="19878" y="21600"/>
                </a:lnTo>
                <a:lnTo>
                  <a:pt x="20335" y="21471"/>
                </a:lnTo>
                <a:lnTo>
                  <a:pt x="20747" y="21108"/>
                </a:lnTo>
                <a:lnTo>
                  <a:pt x="21095" y="20546"/>
                </a:lnTo>
                <a:lnTo>
                  <a:pt x="21365" y="19817"/>
                </a:lnTo>
                <a:lnTo>
                  <a:pt x="21538" y="18957"/>
                </a:lnTo>
                <a:lnTo>
                  <a:pt x="21600" y="18000"/>
                </a:lnTo>
                <a:lnTo>
                  <a:pt x="21600" y="3600"/>
                </a:lnTo>
                <a:lnTo>
                  <a:pt x="21538" y="2643"/>
                </a:lnTo>
                <a:lnTo>
                  <a:pt x="21365" y="1783"/>
                </a:lnTo>
                <a:lnTo>
                  <a:pt x="21095" y="1055"/>
                </a:lnTo>
                <a:lnTo>
                  <a:pt x="20747" y="492"/>
                </a:lnTo>
                <a:lnTo>
                  <a:pt x="20335" y="129"/>
                </a:lnTo>
                <a:lnTo>
                  <a:pt x="19878" y="0"/>
                </a:lnTo>
                <a:close/>
              </a:path>
            </a:pathLst>
          </a:custGeom>
          <a:solidFill>
            <a:srgbClr val="0033CC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489" name="object 15"/>
          <p:cNvSpPr/>
          <p:nvPr/>
        </p:nvSpPr>
        <p:spPr>
          <a:xfrm>
            <a:off x="3868673" y="5147309"/>
            <a:ext cx="2048256" cy="9799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3600"/>
                </a:moveTo>
                <a:lnTo>
                  <a:pt x="62" y="2643"/>
                </a:lnTo>
                <a:lnTo>
                  <a:pt x="235" y="1783"/>
                </a:lnTo>
                <a:lnTo>
                  <a:pt x="505" y="1055"/>
                </a:lnTo>
                <a:lnTo>
                  <a:pt x="853" y="492"/>
                </a:lnTo>
                <a:lnTo>
                  <a:pt x="1265" y="129"/>
                </a:lnTo>
                <a:lnTo>
                  <a:pt x="1722" y="0"/>
                </a:lnTo>
                <a:lnTo>
                  <a:pt x="19878" y="0"/>
                </a:lnTo>
                <a:lnTo>
                  <a:pt x="20335" y="129"/>
                </a:lnTo>
                <a:lnTo>
                  <a:pt x="20747" y="492"/>
                </a:lnTo>
                <a:lnTo>
                  <a:pt x="21095" y="1055"/>
                </a:lnTo>
                <a:lnTo>
                  <a:pt x="21365" y="1783"/>
                </a:lnTo>
                <a:lnTo>
                  <a:pt x="21538" y="2643"/>
                </a:lnTo>
                <a:lnTo>
                  <a:pt x="21600" y="3600"/>
                </a:lnTo>
                <a:lnTo>
                  <a:pt x="21600" y="18000"/>
                </a:lnTo>
                <a:lnTo>
                  <a:pt x="21538" y="18957"/>
                </a:lnTo>
                <a:lnTo>
                  <a:pt x="21365" y="19817"/>
                </a:lnTo>
                <a:lnTo>
                  <a:pt x="21095" y="20546"/>
                </a:lnTo>
                <a:lnTo>
                  <a:pt x="20747" y="21108"/>
                </a:lnTo>
                <a:lnTo>
                  <a:pt x="20335" y="21471"/>
                </a:lnTo>
                <a:lnTo>
                  <a:pt x="19878" y="21600"/>
                </a:lnTo>
                <a:lnTo>
                  <a:pt x="1722" y="21600"/>
                </a:lnTo>
                <a:lnTo>
                  <a:pt x="1265" y="21471"/>
                </a:lnTo>
                <a:lnTo>
                  <a:pt x="853" y="21108"/>
                </a:lnTo>
                <a:lnTo>
                  <a:pt x="505" y="20546"/>
                </a:lnTo>
                <a:lnTo>
                  <a:pt x="235" y="19817"/>
                </a:lnTo>
                <a:lnTo>
                  <a:pt x="62" y="18957"/>
                </a:lnTo>
                <a:lnTo>
                  <a:pt x="0" y="18000"/>
                </a:lnTo>
                <a:lnTo>
                  <a:pt x="0" y="3600"/>
                </a:lnTo>
                <a:close/>
              </a:path>
            </a:pathLst>
          </a:custGeom>
          <a:ln w="25907">
            <a:solidFill>
              <a:srgbClr val="FFFFFF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490" name="object 16"/>
          <p:cNvSpPr txBox="1"/>
          <p:nvPr/>
        </p:nvSpPr>
        <p:spPr>
          <a:xfrm>
            <a:off x="4076446" y="5418428"/>
            <a:ext cx="1631951" cy="3010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b="1" spc="-10" sz="2400">
                <a:solidFill>
                  <a:srgbClr val="FFFFFF"/>
                </a:solidFill>
              </a:defRPr>
            </a:lvl1pPr>
          </a:lstStyle>
          <a:p>
            <a:pPr/>
            <a:r>
              <a:t>Hypotension</a:t>
            </a:r>
          </a:p>
        </p:txBody>
      </p:sp>
      <p:grpSp>
        <p:nvGrpSpPr>
          <p:cNvPr id="495" name="object 17"/>
          <p:cNvGrpSpPr/>
          <p:nvPr/>
        </p:nvGrpSpPr>
        <p:grpSpPr>
          <a:xfrm>
            <a:off x="3333749" y="4989321"/>
            <a:ext cx="394844" cy="326517"/>
            <a:chOff x="0" y="0"/>
            <a:chExt cx="394842" cy="326516"/>
          </a:xfrm>
        </p:grpSpPr>
        <p:sp>
          <p:nvSpPr>
            <p:cNvPr id="491" name="Shape"/>
            <p:cNvSpPr/>
            <p:nvPr/>
          </p:nvSpPr>
          <p:spPr>
            <a:xfrm>
              <a:off x="17775" y="17695"/>
              <a:ext cx="377068" cy="308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1310" y="2218"/>
                  </a:lnTo>
                  <a:lnTo>
                    <a:pt x="3958" y="5264"/>
                  </a:lnTo>
                  <a:lnTo>
                    <a:pt x="6671" y="8222"/>
                  </a:lnTo>
                  <a:lnTo>
                    <a:pt x="9458" y="11100"/>
                  </a:lnTo>
                  <a:lnTo>
                    <a:pt x="12302" y="13872"/>
                  </a:lnTo>
                  <a:lnTo>
                    <a:pt x="15213" y="16546"/>
                  </a:lnTo>
                  <a:lnTo>
                    <a:pt x="18173" y="19131"/>
                  </a:lnTo>
                  <a:lnTo>
                    <a:pt x="21193" y="21600"/>
                  </a:lnTo>
                  <a:lnTo>
                    <a:pt x="21600" y="20863"/>
                  </a:lnTo>
                  <a:lnTo>
                    <a:pt x="18581" y="18393"/>
                  </a:lnTo>
                  <a:lnTo>
                    <a:pt x="15634" y="15826"/>
                  </a:lnTo>
                  <a:lnTo>
                    <a:pt x="12739" y="13161"/>
                  </a:lnTo>
                  <a:lnTo>
                    <a:pt x="9909" y="10408"/>
                  </a:lnTo>
                  <a:lnTo>
                    <a:pt x="7144" y="7547"/>
                  </a:lnTo>
                  <a:lnTo>
                    <a:pt x="4438" y="4607"/>
                  </a:lnTo>
                  <a:lnTo>
                    <a:pt x="1804" y="1569"/>
                  </a:lnTo>
                  <a:lnTo>
                    <a:pt x="697" y="2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F81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92" name="Shape"/>
            <p:cNvSpPr/>
            <p:nvPr/>
          </p:nvSpPr>
          <p:spPr>
            <a:xfrm>
              <a:off x="0" y="0"/>
              <a:ext cx="38608" cy="1010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lnTo>
                    <a:pt x="14707" y="21166"/>
                  </a:lnTo>
                  <a:lnTo>
                    <a:pt x="16626" y="21600"/>
                  </a:lnTo>
                  <a:lnTo>
                    <a:pt x="20463" y="21220"/>
                  </a:lnTo>
                  <a:lnTo>
                    <a:pt x="21600" y="20487"/>
                  </a:lnTo>
                  <a:lnTo>
                    <a:pt x="21103" y="19755"/>
                  </a:lnTo>
                  <a:lnTo>
                    <a:pt x="11758" y="6378"/>
                  </a:lnTo>
                  <a:lnTo>
                    <a:pt x="2487" y="2849"/>
                  </a:lnTo>
                  <a:lnTo>
                    <a:pt x="7461" y="922"/>
                  </a:lnTo>
                  <a:lnTo>
                    <a:pt x="9260" y="92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F81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93" name="Shape"/>
            <p:cNvSpPr/>
            <p:nvPr/>
          </p:nvSpPr>
          <p:spPr>
            <a:xfrm>
              <a:off x="13334" y="4317"/>
              <a:ext cx="88013" cy="33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90" y="0"/>
                  </a:moveTo>
                  <a:lnTo>
                    <a:pt x="0" y="0"/>
                  </a:lnTo>
                  <a:lnTo>
                    <a:pt x="4075" y="10580"/>
                  </a:lnTo>
                  <a:lnTo>
                    <a:pt x="20291" y="21600"/>
                  </a:lnTo>
                  <a:lnTo>
                    <a:pt x="21163" y="20300"/>
                  </a:lnTo>
                  <a:lnTo>
                    <a:pt x="21382" y="18189"/>
                  </a:lnTo>
                  <a:lnTo>
                    <a:pt x="21600" y="15997"/>
                  </a:lnTo>
                  <a:lnTo>
                    <a:pt x="21101" y="13804"/>
                  </a:lnTo>
                  <a:lnTo>
                    <a:pt x="790" y="0"/>
                  </a:lnTo>
                  <a:close/>
                </a:path>
              </a:pathLst>
            </a:custGeom>
            <a:solidFill>
              <a:srgbClr val="4F81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494" name="Shape"/>
            <p:cNvSpPr/>
            <p:nvPr/>
          </p:nvSpPr>
          <p:spPr>
            <a:xfrm>
              <a:off x="4444" y="4317"/>
              <a:ext cx="25497" cy="25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7532" y="0"/>
                  </a:moveTo>
                  <a:lnTo>
                    <a:pt x="0" y="7628"/>
                  </a:lnTo>
                  <a:lnTo>
                    <a:pt x="14040" y="21600"/>
                  </a:lnTo>
                  <a:lnTo>
                    <a:pt x="11294" y="11319"/>
                  </a:lnTo>
                  <a:lnTo>
                    <a:pt x="2474" y="9025"/>
                  </a:lnTo>
                  <a:lnTo>
                    <a:pt x="8931" y="2471"/>
                  </a:lnTo>
                  <a:lnTo>
                    <a:pt x="10015" y="2471"/>
                  </a:lnTo>
                  <a:lnTo>
                    <a:pt x="7532" y="0"/>
                  </a:lnTo>
                  <a:close/>
                  <a:moveTo>
                    <a:pt x="10015" y="2471"/>
                  </a:moveTo>
                  <a:lnTo>
                    <a:pt x="8931" y="2471"/>
                  </a:lnTo>
                  <a:lnTo>
                    <a:pt x="11294" y="11319"/>
                  </a:lnTo>
                  <a:lnTo>
                    <a:pt x="21600" y="13999"/>
                  </a:lnTo>
                  <a:lnTo>
                    <a:pt x="10015" y="2471"/>
                  </a:lnTo>
                  <a:close/>
                  <a:moveTo>
                    <a:pt x="8931" y="2471"/>
                  </a:moveTo>
                  <a:lnTo>
                    <a:pt x="2474" y="9025"/>
                  </a:lnTo>
                  <a:lnTo>
                    <a:pt x="11294" y="11319"/>
                  </a:lnTo>
                  <a:lnTo>
                    <a:pt x="8931" y="2471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496" name="object 18"/>
          <p:cNvSpPr/>
          <p:nvPr/>
        </p:nvSpPr>
        <p:spPr>
          <a:xfrm>
            <a:off x="686562" y="3886960"/>
            <a:ext cx="4384548" cy="9784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0797" y="0"/>
                </a:moveTo>
                <a:lnTo>
                  <a:pt x="803" y="0"/>
                </a:lnTo>
                <a:lnTo>
                  <a:pt x="590" y="129"/>
                </a:lnTo>
                <a:lnTo>
                  <a:pt x="398" y="492"/>
                </a:lnTo>
                <a:lnTo>
                  <a:pt x="235" y="1055"/>
                </a:lnTo>
                <a:lnTo>
                  <a:pt x="110" y="1783"/>
                </a:lnTo>
                <a:lnTo>
                  <a:pt x="29" y="2643"/>
                </a:lnTo>
                <a:lnTo>
                  <a:pt x="0" y="3600"/>
                </a:lnTo>
                <a:lnTo>
                  <a:pt x="0" y="18000"/>
                </a:lnTo>
                <a:lnTo>
                  <a:pt x="29" y="18957"/>
                </a:lnTo>
                <a:lnTo>
                  <a:pt x="110" y="19817"/>
                </a:lnTo>
                <a:lnTo>
                  <a:pt x="235" y="20545"/>
                </a:lnTo>
                <a:lnTo>
                  <a:pt x="398" y="21108"/>
                </a:lnTo>
                <a:lnTo>
                  <a:pt x="590" y="21471"/>
                </a:lnTo>
                <a:lnTo>
                  <a:pt x="803" y="21600"/>
                </a:lnTo>
                <a:lnTo>
                  <a:pt x="20797" y="21600"/>
                </a:lnTo>
                <a:lnTo>
                  <a:pt x="21010" y="21471"/>
                </a:lnTo>
                <a:lnTo>
                  <a:pt x="21202" y="21108"/>
                </a:lnTo>
                <a:lnTo>
                  <a:pt x="21365" y="20545"/>
                </a:lnTo>
                <a:lnTo>
                  <a:pt x="21490" y="19817"/>
                </a:lnTo>
                <a:lnTo>
                  <a:pt x="21571" y="18957"/>
                </a:lnTo>
                <a:lnTo>
                  <a:pt x="21600" y="18000"/>
                </a:lnTo>
                <a:lnTo>
                  <a:pt x="21600" y="3600"/>
                </a:lnTo>
                <a:lnTo>
                  <a:pt x="21571" y="2643"/>
                </a:lnTo>
                <a:lnTo>
                  <a:pt x="21490" y="1783"/>
                </a:lnTo>
                <a:lnTo>
                  <a:pt x="21365" y="1055"/>
                </a:lnTo>
                <a:lnTo>
                  <a:pt x="21202" y="492"/>
                </a:lnTo>
                <a:lnTo>
                  <a:pt x="21010" y="129"/>
                </a:lnTo>
                <a:lnTo>
                  <a:pt x="20797" y="0"/>
                </a:lnTo>
                <a:close/>
              </a:path>
            </a:pathLst>
          </a:custGeom>
          <a:solidFill>
            <a:srgbClr val="0033CC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497" name="object 19"/>
          <p:cNvSpPr/>
          <p:nvPr/>
        </p:nvSpPr>
        <p:spPr>
          <a:xfrm>
            <a:off x="686562" y="3886960"/>
            <a:ext cx="4384548" cy="9784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3600"/>
                </a:moveTo>
                <a:lnTo>
                  <a:pt x="29" y="2643"/>
                </a:lnTo>
                <a:lnTo>
                  <a:pt x="110" y="1783"/>
                </a:lnTo>
                <a:lnTo>
                  <a:pt x="235" y="1055"/>
                </a:lnTo>
                <a:lnTo>
                  <a:pt x="398" y="492"/>
                </a:lnTo>
                <a:lnTo>
                  <a:pt x="590" y="129"/>
                </a:lnTo>
                <a:lnTo>
                  <a:pt x="803" y="0"/>
                </a:lnTo>
                <a:lnTo>
                  <a:pt x="20797" y="0"/>
                </a:lnTo>
                <a:lnTo>
                  <a:pt x="21010" y="129"/>
                </a:lnTo>
                <a:lnTo>
                  <a:pt x="21202" y="492"/>
                </a:lnTo>
                <a:lnTo>
                  <a:pt x="21365" y="1055"/>
                </a:lnTo>
                <a:lnTo>
                  <a:pt x="21490" y="1783"/>
                </a:lnTo>
                <a:lnTo>
                  <a:pt x="21571" y="2643"/>
                </a:lnTo>
                <a:lnTo>
                  <a:pt x="21600" y="3600"/>
                </a:lnTo>
                <a:lnTo>
                  <a:pt x="21600" y="18000"/>
                </a:lnTo>
                <a:lnTo>
                  <a:pt x="21571" y="18957"/>
                </a:lnTo>
                <a:lnTo>
                  <a:pt x="21490" y="19817"/>
                </a:lnTo>
                <a:lnTo>
                  <a:pt x="21365" y="20545"/>
                </a:lnTo>
                <a:lnTo>
                  <a:pt x="21202" y="21108"/>
                </a:lnTo>
                <a:lnTo>
                  <a:pt x="21010" y="21471"/>
                </a:lnTo>
                <a:lnTo>
                  <a:pt x="20797" y="21600"/>
                </a:lnTo>
                <a:lnTo>
                  <a:pt x="803" y="21600"/>
                </a:lnTo>
                <a:lnTo>
                  <a:pt x="590" y="21471"/>
                </a:lnTo>
                <a:lnTo>
                  <a:pt x="398" y="21108"/>
                </a:lnTo>
                <a:lnTo>
                  <a:pt x="235" y="20545"/>
                </a:lnTo>
                <a:lnTo>
                  <a:pt x="110" y="19817"/>
                </a:lnTo>
                <a:lnTo>
                  <a:pt x="29" y="18957"/>
                </a:lnTo>
                <a:lnTo>
                  <a:pt x="0" y="18000"/>
                </a:lnTo>
                <a:lnTo>
                  <a:pt x="0" y="3600"/>
                </a:lnTo>
                <a:close/>
              </a:path>
            </a:pathLst>
          </a:custGeom>
          <a:ln w="25907">
            <a:solidFill>
              <a:srgbClr val="FFFFFF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498" name="object 20"/>
          <p:cNvSpPr txBox="1"/>
          <p:nvPr/>
        </p:nvSpPr>
        <p:spPr>
          <a:xfrm>
            <a:off x="1033372" y="4157471"/>
            <a:ext cx="3688717" cy="3010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b="1" spc="-10" sz="2400">
                <a:solidFill>
                  <a:srgbClr val="FFFFFF"/>
                </a:solidFill>
              </a:defRPr>
            </a:pPr>
            <a:r>
              <a:t>Reduced </a:t>
            </a:r>
            <a:r>
              <a:rPr spc="0"/>
              <a:t>Blood-Flow </a:t>
            </a:r>
            <a:r>
              <a:rPr spc="-15"/>
              <a:t>to</a:t>
            </a:r>
            <a:r>
              <a:rPr spc="-90"/>
              <a:t> </a:t>
            </a:r>
            <a:r>
              <a:t>Brain</a:t>
            </a:r>
          </a:p>
        </p:txBody>
      </p:sp>
      <p:grpSp>
        <p:nvGrpSpPr>
          <p:cNvPr id="503" name="object 21"/>
          <p:cNvGrpSpPr/>
          <p:nvPr/>
        </p:nvGrpSpPr>
        <p:grpSpPr>
          <a:xfrm>
            <a:off x="2625979" y="3096895"/>
            <a:ext cx="102108" cy="594995"/>
            <a:chOff x="0" y="0"/>
            <a:chExt cx="102107" cy="594993"/>
          </a:xfrm>
        </p:grpSpPr>
        <p:sp>
          <p:nvSpPr>
            <p:cNvPr id="499" name="Shape"/>
            <p:cNvSpPr/>
            <p:nvPr/>
          </p:nvSpPr>
          <p:spPr>
            <a:xfrm>
              <a:off x="25653" y="24752"/>
              <a:ext cx="40104" cy="570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9198" y="0"/>
                  </a:moveTo>
                  <a:lnTo>
                    <a:pt x="11765" y="1824"/>
                  </a:lnTo>
                  <a:lnTo>
                    <a:pt x="6840" y="4633"/>
                  </a:lnTo>
                  <a:lnTo>
                    <a:pt x="3257" y="7486"/>
                  </a:lnTo>
                  <a:lnTo>
                    <a:pt x="952" y="10295"/>
                  </a:lnTo>
                  <a:lnTo>
                    <a:pt x="0" y="13114"/>
                  </a:lnTo>
                  <a:lnTo>
                    <a:pt x="0" y="14528"/>
                  </a:lnTo>
                  <a:lnTo>
                    <a:pt x="958" y="17357"/>
                  </a:lnTo>
                  <a:lnTo>
                    <a:pt x="3147" y="20186"/>
                  </a:lnTo>
                  <a:lnTo>
                    <a:pt x="4788" y="21600"/>
                  </a:lnTo>
                  <a:lnTo>
                    <a:pt x="11629" y="21557"/>
                  </a:lnTo>
                  <a:lnTo>
                    <a:pt x="9987" y="20147"/>
                  </a:lnTo>
                  <a:lnTo>
                    <a:pt x="8687" y="18747"/>
                  </a:lnTo>
                  <a:lnTo>
                    <a:pt x="7798" y="17333"/>
                  </a:lnTo>
                  <a:lnTo>
                    <a:pt x="7115" y="15928"/>
                  </a:lnTo>
                  <a:lnTo>
                    <a:pt x="6843" y="14528"/>
                  </a:lnTo>
                  <a:lnTo>
                    <a:pt x="6840" y="13114"/>
                  </a:lnTo>
                  <a:lnTo>
                    <a:pt x="7187" y="11695"/>
                  </a:lnTo>
                  <a:lnTo>
                    <a:pt x="8847" y="8866"/>
                  </a:lnTo>
                  <a:lnTo>
                    <a:pt x="11765" y="6086"/>
                  </a:lnTo>
                  <a:lnTo>
                    <a:pt x="16007" y="3281"/>
                  </a:lnTo>
                  <a:lnTo>
                    <a:pt x="21479" y="491"/>
                  </a:lnTo>
                  <a:lnTo>
                    <a:pt x="21600" y="440"/>
                  </a:lnTo>
                  <a:lnTo>
                    <a:pt x="19198" y="0"/>
                  </a:lnTo>
                  <a:close/>
                </a:path>
              </a:pathLst>
            </a:custGeom>
            <a:solidFill>
              <a:srgbClr val="4F81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00" name="Shape"/>
            <p:cNvSpPr/>
            <p:nvPr/>
          </p:nvSpPr>
          <p:spPr>
            <a:xfrm>
              <a:off x="57022" y="11301"/>
              <a:ext cx="45086" cy="90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038" y="0"/>
                  </a:moveTo>
                  <a:lnTo>
                    <a:pt x="0" y="0"/>
                  </a:lnTo>
                  <a:lnTo>
                    <a:pt x="6024" y="485"/>
                  </a:lnTo>
                  <a:lnTo>
                    <a:pt x="4184" y="5980"/>
                  </a:lnTo>
                  <a:lnTo>
                    <a:pt x="15941" y="21236"/>
                  </a:lnTo>
                  <a:lnTo>
                    <a:pt x="17706" y="21600"/>
                  </a:lnTo>
                  <a:lnTo>
                    <a:pt x="19227" y="21327"/>
                  </a:lnTo>
                  <a:lnTo>
                    <a:pt x="20809" y="21024"/>
                  </a:lnTo>
                  <a:lnTo>
                    <a:pt x="21600" y="20146"/>
                  </a:lnTo>
                  <a:lnTo>
                    <a:pt x="6038" y="0"/>
                  </a:lnTo>
                  <a:close/>
                </a:path>
              </a:pathLst>
            </a:custGeom>
            <a:solidFill>
              <a:srgbClr val="4F81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01" name="Shape"/>
            <p:cNvSpPr/>
            <p:nvPr/>
          </p:nvSpPr>
          <p:spPr>
            <a:xfrm>
              <a:off x="0" y="0"/>
              <a:ext cx="69626" cy="87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251" y="0"/>
                  </a:moveTo>
                  <a:lnTo>
                    <a:pt x="709" y="18845"/>
                  </a:lnTo>
                  <a:lnTo>
                    <a:pt x="0" y="19503"/>
                  </a:lnTo>
                  <a:lnTo>
                    <a:pt x="118" y="20473"/>
                  </a:lnTo>
                  <a:lnTo>
                    <a:pt x="985" y="21037"/>
                  </a:lnTo>
                  <a:lnTo>
                    <a:pt x="1812" y="21600"/>
                  </a:lnTo>
                  <a:lnTo>
                    <a:pt x="3033" y="21506"/>
                  </a:lnTo>
                  <a:lnTo>
                    <a:pt x="16544" y="8483"/>
                  </a:lnTo>
                  <a:lnTo>
                    <a:pt x="17690" y="2786"/>
                  </a:lnTo>
                  <a:lnTo>
                    <a:pt x="21600" y="2786"/>
                  </a:lnTo>
                  <a:lnTo>
                    <a:pt x="20251" y="0"/>
                  </a:lnTo>
                  <a:close/>
                </a:path>
              </a:pathLst>
            </a:custGeom>
            <a:solidFill>
              <a:srgbClr val="4F81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02" name="Shape"/>
            <p:cNvSpPr/>
            <p:nvPr/>
          </p:nvSpPr>
          <p:spPr>
            <a:xfrm>
              <a:off x="53329" y="11301"/>
              <a:ext cx="16267" cy="25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320" y="2845"/>
                  </a:moveTo>
                  <a:lnTo>
                    <a:pt x="5410" y="2845"/>
                  </a:lnTo>
                  <a:lnTo>
                    <a:pt x="19745" y="4377"/>
                  </a:lnTo>
                  <a:lnTo>
                    <a:pt x="10581" y="11588"/>
                  </a:lnTo>
                  <a:lnTo>
                    <a:pt x="16502" y="21600"/>
                  </a:lnTo>
                  <a:lnTo>
                    <a:pt x="21320" y="2845"/>
                  </a:lnTo>
                  <a:close/>
                  <a:moveTo>
                    <a:pt x="4904" y="0"/>
                  </a:moveTo>
                  <a:lnTo>
                    <a:pt x="0" y="19913"/>
                  </a:lnTo>
                  <a:lnTo>
                    <a:pt x="10581" y="11588"/>
                  </a:lnTo>
                  <a:lnTo>
                    <a:pt x="5410" y="2845"/>
                  </a:lnTo>
                  <a:lnTo>
                    <a:pt x="21320" y="2845"/>
                  </a:lnTo>
                  <a:lnTo>
                    <a:pt x="21600" y="1751"/>
                  </a:lnTo>
                  <a:lnTo>
                    <a:pt x="4904" y="0"/>
                  </a:lnTo>
                  <a:close/>
                  <a:moveTo>
                    <a:pt x="5410" y="2845"/>
                  </a:moveTo>
                  <a:lnTo>
                    <a:pt x="10581" y="11588"/>
                  </a:lnTo>
                  <a:lnTo>
                    <a:pt x="19745" y="4377"/>
                  </a:lnTo>
                  <a:lnTo>
                    <a:pt x="5410" y="2845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504" name="object 22"/>
          <p:cNvSpPr/>
          <p:nvPr/>
        </p:nvSpPr>
        <p:spPr>
          <a:xfrm>
            <a:off x="1600960" y="1905761"/>
            <a:ext cx="2589278" cy="9997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0210" y="0"/>
                </a:moveTo>
                <a:lnTo>
                  <a:pt x="1390" y="0"/>
                </a:lnTo>
                <a:lnTo>
                  <a:pt x="1020" y="129"/>
                </a:lnTo>
                <a:lnTo>
                  <a:pt x="688" y="491"/>
                </a:lnTo>
                <a:lnTo>
                  <a:pt x="407" y="1054"/>
                </a:lnTo>
                <a:lnTo>
                  <a:pt x="190" y="1783"/>
                </a:lnTo>
                <a:lnTo>
                  <a:pt x="50" y="2643"/>
                </a:lnTo>
                <a:lnTo>
                  <a:pt x="0" y="3600"/>
                </a:lnTo>
                <a:lnTo>
                  <a:pt x="0" y="18000"/>
                </a:lnTo>
                <a:lnTo>
                  <a:pt x="50" y="18957"/>
                </a:lnTo>
                <a:lnTo>
                  <a:pt x="190" y="19817"/>
                </a:lnTo>
                <a:lnTo>
                  <a:pt x="407" y="20546"/>
                </a:lnTo>
                <a:lnTo>
                  <a:pt x="688" y="21109"/>
                </a:lnTo>
                <a:lnTo>
                  <a:pt x="1020" y="21471"/>
                </a:lnTo>
                <a:lnTo>
                  <a:pt x="1390" y="21600"/>
                </a:lnTo>
                <a:lnTo>
                  <a:pt x="20210" y="21600"/>
                </a:lnTo>
                <a:lnTo>
                  <a:pt x="20580" y="21471"/>
                </a:lnTo>
                <a:lnTo>
                  <a:pt x="20912" y="21109"/>
                </a:lnTo>
                <a:lnTo>
                  <a:pt x="21193" y="20546"/>
                </a:lnTo>
                <a:lnTo>
                  <a:pt x="21410" y="19817"/>
                </a:lnTo>
                <a:lnTo>
                  <a:pt x="21550" y="18957"/>
                </a:lnTo>
                <a:lnTo>
                  <a:pt x="21600" y="18000"/>
                </a:lnTo>
                <a:lnTo>
                  <a:pt x="21600" y="3600"/>
                </a:lnTo>
                <a:lnTo>
                  <a:pt x="21550" y="2643"/>
                </a:lnTo>
                <a:lnTo>
                  <a:pt x="21410" y="1783"/>
                </a:lnTo>
                <a:lnTo>
                  <a:pt x="21193" y="1054"/>
                </a:lnTo>
                <a:lnTo>
                  <a:pt x="20912" y="491"/>
                </a:lnTo>
                <a:lnTo>
                  <a:pt x="20580" y="129"/>
                </a:lnTo>
                <a:lnTo>
                  <a:pt x="20210" y="0"/>
                </a:lnTo>
                <a:close/>
              </a:path>
            </a:pathLst>
          </a:custGeom>
          <a:solidFill>
            <a:srgbClr val="0033CC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505" name="object 23"/>
          <p:cNvSpPr/>
          <p:nvPr/>
        </p:nvSpPr>
        <p:spPr>
          <a:xfrm>
            <a:off x="1600960" y="1905761"/>
            <a:ext cx="2589278" cy="99974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3600"/>
                </a:moveTo>
                <a:lnTo>
                  <a:pt x="50" y="2643"/>
                </a:lnTo>
                <a:lnTo>
                  <a:pt x="190" y="1783"/>
                </a:lnTo>
                <a:lnTo>
                  <a:pt x="407" y="1054"/>
                </a:lnTo>
                <a:lnTo>
                  <a:pt x="688" y="491"/>
                </a:lnTo>
                <a:lnTo>
                  <a:pt x="1020" y="129"/>
                </a:lnTo>
                <a:lnTo>
                  <a:pt x="1390" y="0"/>
                </a:lnTo>
                <a:lnTo>
                  <a:pt x="20210" y="0"/>
                </a:lnTo>
                <a:lnTo>
                  <a:pt x="20580" y="129"/>
                </a:lnTo>
                <a:lnTo>
                  <a:pt x="20912" y="491"/>
                </a:lnTo>
                <a:lnTo>
                  <a:pt x="21193" y="1054"/>
                </a:lnTo>
                <a:lnTo>
                  <a:pt x="21410" y="1783"/>
                </a:lnTo>
                <a:lnTo>
                  <a:pt x="21550" y="2643"/>
                </a:lnTo>
                <a:lnTo>
                  <a:pt x="21600" y="3600"/>
                </a:lnTo>
                <a:lnTo>
                  <a:pt x="21600" y="18000"/>
                </a:lnTo>
                <a:lnTo>
                  <a:pt x="21550" y="18957"/>
                </a:lnTo>
                <a:lnTo>
                  <a:pt x="21410" y="19817"/>
                </a:lnTo>
                <a:lnTo>
                  <a:pt x="21193" y="20546"/>
                </a:lnTo>
                <a:lnTo>
                  <a:pt x="20912" y="21109"/>
                </a:lnTo>
                <a:lnTo>
                  <a:pt x="20580" y="21471"/>
                </a:lnTo>
                <a:lnTo>
                  <a:pt x="20210" y="21600"/>
                </a:lnTo>
                <a:lnTo>
                  <a:pt x="1390" y="21600"/>
                </a:lnTo>
                <a:lnTo>
                  <a:pt x="1020" y="21471"/>
                </a:lnTo>
                <a:lnTo>
                  <a:pt x="688" y="21109"/>
                </a:lnTo>
                <a:lnTo>
                  <a:pt x="407" y="20546"/>
                </a:lnTo>
                <a:lnTo>
                  <a:pt x="190" y="19817"/>
                </a:lnTo>
                <a:lnTo>
                  <a:pt x="50" y="18957"/>
                </a:lnTo>
                <a:lnTo>
                  <a:pt x="0" y="18000"/>
                </a:lnTo>
                <a:lnTo>
                  <a:pt x="0" y="3600"/>
                </a:lnTo>
                <a:close/>
              </a:path>
            </a:pathLst>
          </a:custGeom>
          <a:ln w="25907">
            <a:solidFill>
              <a:srgbClr val="FFFFFF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06" name="object 24"/>
          <p:cNvSpPr txBox="1"/>
          <p:nvPr/>
        </p:nvSpPr>
        <p:spPr>
          <a:xfrm>
            <a:off x="1987042" y="1937763"/>
            <a:ext cx="1817371" cy="901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212090" marR="5080" indent="-200026">
              <a:lnSpc>
                <a:spcPts val="3500"/>
              </a:lnSpc>
              <a:spcBef>
                <a:spcPts val="400"/>
              </a:spcBef>
              <a:defRPr b="1" sz="3200">
                <a:solidFill>
                  <a:srgbClr val="FFFFFF"/>
                </a:solidFill>
              </a:defRPr>
            </a:pPr>
            <a:r>
              <a:t>Ischemia</a:t>
            </a:r>
            <a:r>
              <a:rPr spc="-90"/>
              <a:t> </a:t>
            </a:r>
            <a:r>
              <a:t>+  </a:t>
            </a:r>
            <a:r>
              <a:rPr spc="-10"/>
              <a:t>Hypoxia</a:t>
            </a:r>
          </a:p>
        </p:txBody>
      </p:sp>
      <p:grpSp>
        <p:nvGrpSpPr>
          <p:cNvPr id="511" name="object 25"/>
          <p:cNvGrpSpPr/>
          <p:nvPr/>
        </p:nvGrpSpPr>
        <p:grpSpPr>
          <a:xfrm>
            <a:off x="3317494" y="1368171"/>
            <a:ext cx="400939" cy="392813"/>
            <a:chOff x="0" y="0"/>
            <a:chExt cx="400938" cy="392812"/>
          </a:xfrm>
        </p:grpSpPr>
        <p:sp>
          <p:nvSpPr>
            <p:cNvPr id="507" name="Shape"/>
            <p:cNvSpPr/>
            <p:nvPr/>
          </p:nvSpPr>
          <p:spPr>
            <a:xfrm>
              <a:off x="0" y="15654"/>
              <a:ext cx="381227" cy="377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19400" y="1300"/>
                  </a:lnTo>
                  <a:lnTo>
                    <a:pt x="16377" y="3875"/>
                  </a:lnTo>
                  <a:lnTo>
                    <a:pt x="13434" y="6544"/>
                  </a:lnTo>
                  <a:lnTo>
                    <a:pt x="10578" y="9293"/>
                  </a:lnTo>
                  <a:lnTo>
                    <a:pt x="7800" y="12130"/>
                  </a:lnTo>
                  <a:lnTo>
                    <a:pt x="5116" y="15054"/>
                  </a:lnTo>
                  <a:lnTo>
                    <a:pt x="2511" y="18058"/>
                  </a:lnTo>
                  <a:lnTo>
                    <a:pt x="0" y="21134"/>
                  </a:lnTo>
                  <a:lnTo>
                    <a:pt x="554" y="21600"/>
                  </a:lnTo>
                  <a:lnTo>
                    <a:pt x="3065" y="18523"/>
                  </a:lnTo>
                  <a:lnTo>
                    <a:pt x="5656" y="15534"/>
                  </a:lnTo>
                  <a:lnTo>
                    <a:pt x="8333" y="12632"/>
                  </a:lnTo>
                  <a:lnTo>
                    <a:pt x="11089" y="9803"/>
                  </a:lnTo>
                  <a:lnTo>
                    <a:pt x="13931" y="7068"/>
                  </a:lnTo>
                  <a:lnTo>
                    <a:pt x="16860" y="4420"/>
                  </a:lnTo>
                  <a:lnTo>
                    <a:pt x="19860" y="1860"/>
                  </a:lnTo>
                  <a:lnTo>
                    <a:pt x="21340" y="675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4F81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08" name="Shape"/>
            <p:cNvSpPr/>
            <p:nvPr/>
          </p:nvSpPr>
          <p:spPr>
            <a:xfrm>
              <a:off x="351915" y="2793"/>
              <a:ext cx="47936" cy="94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15909" y="0"/>
                  </a:lnTo>
                  <a:lnTo>
                    <a:pt x="19457" y="2297"/>
                  </a:lnTo>
                  <a:lnTo>
                    <a:pt x="11142" y="5643"/>
                  </a:lnTo>
                  <a:lnTo>
                    <a:pt x="572" y="19449"/>
                  </a:lnTo>
                  <a:lnTo>
                    <a:pt x="0" y="20176"/>
                  </a:lnTo>
                  <a:lnTo>
                    <a:pt x="687" y="21019"/>
                  </a:lnTo>
                  <a:lnTo>
                    <a:pt x="3663" y="21600"/>
                  </a:lnTo>
                  <a:lnTo>
                    <a:pt x="5322" y="21251"/>
                  </a:lnTo>
                  <a:lnTo>
                    <a:pt x="5894" y="20495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4F81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09" name="Shape"/>
            <p:cNvSpPr/>
            <p:nvPr/>
          </p:nvSpPr>
          <p:spPr>
            <a:xfrm>
              <a:off x="297051" y="0"/>
              <a:ext cx="103888" cy="27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lnTo>
                    <a:pt x="502" y="11607"/>
                  </a:lnTo>
                  <a:lnTo>
                    <a:pt x="0" y="14131"/>
                  </a:lnTo>
                  <a:lnTo>
                    <a:pt x="211" y="19682"/>
                  </a:lnTo>
                  <a:lnTo>
                    <a:pt x="871" y="21600"/>
                  </a:lnTo>
                  <a:lnTo>
                    <a:pt x="14906" y="13869"/>
                  </a:lnTo>
                  <a:lnTo>
                    <a:pt x="18748" y="2220"/>
                  </a:lnTo>
                  <a:lnTo>
                    <a:pt x="21374" y="2220"/>
                  </a:lnTo>
                  <a:lnTo>
                    <a:pt x="21600" y="0"/>
                  </a:lnTo>
                  <a:close/>
                </a:path>
              </a:pathLst>
            </a:custGeom>
            <a:solidFill>
              <a:srgbClr val="4F81BC"/>
            </a:solidFill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  <p:sp>
          <p:nvSpPr>
            <p:cNvPr id="510" name="Shape"/>
            <p:cNvSpPr/>
            <p:nvPr/>
          </p:nvSpPr>
          <p:spPr>
            <a:xfrm>
              <a:off x="368745" y="2793"/>
              <a:ext cx="26352" cy="2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6862" y="2338"/>
                  </a:moveTo>
                  <a:lnTo>
                    <a:pt x="13480" y="2338"/>
                  </a:lnTo>
                  <a:lnTo>
                    <a:pt x="19102" y="9904"/>
                  </a:lnTo>
                  <a:lnTo>
                    <a:pt x="10231" y="11270"/>
                  </a:lnTo>
                  <a:lnTo>
                    <a:pt x="6473" y="21600"/>
                  </a:lnTo>
                  <a:lnTo>
                    <a:pt x="21600" y="8792"/>
                  </a:lnTo>
                  <a:lnTo>
                    <a:pt x="16862" y="2338"/>
                  </a:lnTo>
                  <a:close/>
                  <a:moveTo>
                    <a:pt x="15146" y="0"/>
                  </a:moveTo>
                  <a:lnTo>
                    <a:pt x="0" y="12843"/>
                  </a:lnTo>
                  <a:lnTo>
                    <a:pt x="10231" y="11270"/>
                  </a:lnTo>
                  <a:lnTo>
                    <a:pt x="13480" y="2338"/>
                  </a:lnTo>
                  <a:lnTo>
                    <a:pt x="16862" y="2338"/>
                  </a:lnTo>
                  <a:lnTo>
                    <a:pt x="15146" y="0"/>
                  </a:lnTo>
                  <a:close/>
                  <a:moveTo>
                    <a:pt x="13480" y="2338"/>
                  </a:moveTo>
                  <a:lnTo>
                    <a:pt x="10231" y="11270"/>
                  </a:lnTo>
                  <a:lnTo>
                    <a:pt x="19102" y="9904"/>
                  </a:lnTo>
                  <a:lnTo>
                    <a:pt x="13480" y="2338"/>
                  </a:lnTo>
                  <a:close/>
                </a:path>
              </a:pathLst>
            </a:custGeom>
            <a:noFill/>
            <a:ln w="12700" cap="flat">
              <a:noFill/>
              <a:miter lim="400000"/>
            </a:ln>
            <a:effectLst/>
          </p:spPr>
          <p:txBody>
            <a:bodyPr wrap="square" lIns="45719" tIns="45719" rIns="45719" bIns="45719" numCol="1" anchor="t">
              <a:noAutofit/>
            </a:bodyPr>
            <a:lstStyle/>
            <a:p>
              <a:pPr/>
            </a:p>
          </p:txBody>
        </p:sp>
      </p:grpSp>
      <p:sp>
        <p:nvSpPr>
          <p:cNvPr id="512" name="object 27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object 2"/>
          <p:cNvSpPr/>
          <p:nvPr/>
        </p:nvSpPr>
        <p:spPr>
          <a:xfrm>
            <a:off x="2461056" y="906319"/>
            <a:ext cx="4264933" cy="525012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07" name="object 3"/>
          <p:cNvSpPr txBox="1"/>
          <p:nvPr/>
        </p:nvSpPr>
        <p:spPr>
          <a:xfrm>
            <a:off x="535940" y="733931"/>
            <a:ext cx="7579994" cy="374092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492759" algn="ctr">
              <a:spcBef>
                <a:spcPts val="100"/>
              </a:spcBef>
              <a:defRPr b="1" spc="-19" sz="4400">
                <a:solidFill>
                  <a:srgbClr val="FF0000"/>
                </a:solidFill>
              </a:defRPr>
            </a:pPr>
            <a:r>
              <a:t>Perinatal</a:t>
            </a:r>
            <a:r>
              <a:rPr spc="-25"/>
              <a:t> </a:t>
            </a:r>
            <a:r>
              <a:rPr spc="-9"/>
              <a:t>Asphyxia</a:t>
            </a:r>
          </a:p>
          <a:p>
            <a:pPr>
              <a:defRPr sz="3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R="5080" indent="12700">
              <a:defRPr sz="4400">
                <a:latin typeface="Arial"/>
                <a:ea typeface="Arial"/>
                <a:cs typeface="Arial"/>
                <a:sym typeface="Arial"/>
              </a:defRPr>
            </a:pPr>
            <a:r>
              <a:t>The NNF of India has defined  </a:t>
            </a:r>
            <a:r>
              <a:rPr spc="-4"/>
              <a:t>asphyxia as “gasping or  </a:t>
            </a:r>
            <a:r>
              <a:rPr spc="-9"/>
              <a:t>ineffective </a:t>
            </a:r>
            <a:r>
              <a:t>breathing or lack of  </a:t>
            </a:r>
            <a:r>
              <a:rPr spc="-4"/>
              <a:t>breathing at one minute of</a:t>
            </a:r>
            <a:r>
              <a:t> life”</a:t>
            </a:r>
          </a:p>
        </p:txBody>
      </p:sp>
      <p:sp>
        <p:nvSpPr>
          <p:cNvPr id="108" name="object 5"/>
          <p:cNvSpPr txBox="1"/>
          <p:nvPr>
            <p:ph type="sldNum" sz="quarter" idx="4294967295"/>
          </p:nvPr>
        </p:nvSpPr>
        <p:spPr>
          <a:xfrm>
            <a:off x="8414256" y="6409435"/>
            <a:ext cx="127001" cy="16002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object 2"/>
          <p:cNvSpPr/>
          <p:nvPr/>
        </p:nvSpPr>
        <p:spPr>
          <a:xfrm>
            <a:off x="6305549" y="4487417"/>
            <a:ext cx="1" cy="462281"/>
          </a:xfrm>
          <a:prstGeom prst="line">
            <a:avLst/>
          </a:prstGeom>
          <a:ln w="25908">
            <a:solidFill>
              <a:srgbClr val="4674AB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15" name="object 3"/>
          <p:cNvSpPr/>
          <p:nvPr/>
        </p:nvSpPr>
        <p:spPr>
          <a:xfrm>
            <a:off x="4318253" y="3015233"/>
            <a:ext cx="1987297" cy="4622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0"/>
                </a:moveTo>
                <a:lnTo>
                  <a:pt x="0" y="14717"/>
                </a:lnTo>
                <a:lnTo>
                  <a:pt x="21600" y="14717"/>
                </a:lnTo>
                <a:lnTo>
                  <a:pt x="21600" y="21600"/>
                </a:lnTo>
              </a:path>
            </a:pathLst>
          </a:custGeom>
          <a:ln w="25907">
            <a:solidFill>
              <a:srgbClr val="4674AB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16" name="object 4"/>
          <p:cNvSpPr/>
          <p:nvPr/>
        </p:nvSpPr>
        <p:spPr>
          <a:xfrm>
            <a:off x="2330956" y="4487417"/>
            <a:ext cx="1" cy="462281"/>
          </a:xfrm>
          <a:prstGeom prst="line">
            <a:avLst/>
          </a:prstGeom>
          <a:ln w="25908">
            <a:solidFill>
              <a:srgbClr val="4674AB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17" name="object 5"/>
          <p:cNvSpPr/>
          <p:nvPr/>
        </p:nvSpPr>
        <p:spPr>
          <a:xfrm>
            <a:off x="2330956" y="3015233"/>
            <a:ext cx="1987296" cy="46228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600" y="0"/>
                </a:moveTo>
                <a:lnTo>
                  <a:pt x="21600" y="14717"/>
                </a:lnTo>
                <a:lnTo>
                  <a:pt x="0" y="14717"/>
                </a:lnTo>
                <a:lnTo>
                  <a:pt x="0" y="21600"/>
                </a:lnTo>
              </a:path>
            </a:pathLst>
          </a:custGeom>
          <a:ln w="25907">
            <a:solidFill>
              <a:srgbClr val="4674AB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18" name="object 6"/>
          <p:cNvSpPr/>
          <p:nvPr/>
        </p:nvSpPr>
        <p:spPr>
          <a:xfrm>
            <a:off x="4318253" y="1544574"/>
            <a:ext cx="1" cy="462280"/>
          </a:xfrm>
          <a:prstGeom prst="line">
            <a:avLst/>
          </a:prstGeom>
          <a:ln w="25908">
            <a:solidFill>
              <a:srgbClr val="3C6695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19" name="object 7"/>
          <p:cNvSpPr/>
          <p:nvPr/>
        </p:nvSpPr>
        <p:spPr>
          <a:xfrm>
            <a:off x="2858261" y="534162"/>
            <a:ext cx="2919984" cy="10104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0852" y="0"/>
                </a:moveTo>
                <a:lnTo>
                  <a:pt x="748" y="0"/>
                </a:lnTo>
                <a:lnTo>
                  <a:pt x="457" y="170"/>
                </a:lnTo>
                <a:lnTo>
                  <a:pt x="219" y="633"/>
                </a:lnTo>
                <a:lnTo>
                  <a:pt x="59" y="1319"/>
                </a:lnTo>
                <a:lnTo>
                  <a:pt x="0" y="2161"/>
                </a:lnTo>
                <a:lnTo>
                  <a:pt x="0" y="19439"/>
                </a:lnTo>
                <a:lnTo>
                  <a:pt x="59" y="20281"/>
                </a:lnTo>
                <a:lnTo>
                  <a:pt x="219" y="20967"/>
                </a:lnTo>
                <a:lnTo>
                  <a:pt x="457" y="21430"/>
                </a:lnTo>
                <a:lnTo>
                  <a:pt x="748" y="21600"/>
                </a:lnTo>
                <a:lnTo>
                  <a:pt x="20852" y="21600"/>
                </a:lnTo>
                <a:lnTo>
                  <a:pt x="21143" y="21430"/>
                </a:lnTo>
                <a:lnTo>
                  <a:pt x="21381" y="20967"/>
                </a:lnTo>
                <a:lnTo>
                  <a:pt x="21541" y="20281"/>
                </a:lnTo>
                <a:lnTo>
                  <a:pt x="21600" y="19439"/>
                </a:lnTo>
                <a:lnTo>
                  <a:pt x="21600" y="2161"/>
                </a:lnTo>
                <a:lnTo>
                  <a:pt x="21541" y="1319"/>
                </a:lnTo>
                <a:lnTo>
                  <a:pt x="21381" y="633"/>
                </a:lnTo>
                <a:lnTo>
                  <a:pt x="21143" y="170"/>
                </a:lnTo>
                <a:lnTo>
                  <a:pt x="20852" y="0"/>
                </a:lnTo>
                <a:close/>
              </a:path>
            </a:pathLst>
          </a:custGeom>
          <a:solidFill>
            <a:srgbClr val="4F81BC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520" name="object 8"/>
          <p:cNvSpPr/>
          <p:nvPr/>
        </p:nvSpPr>
        <p:spPr>
          <a:xfrm>
            <a:off x="2858261" y="534162"/>
            <a:ext cx="2919984" cy="10104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1"/>
                </a:moveTo>
                <a:lnTo>
                  <a:pt x="59" y="1319"/>
                </a:lnTo>
                <a:lnTo>
                  <a:pt x="219" y="633"/>
                </a:lnTo>
                <a:lnTo>
                  <a:pt x="457" y="170"/>
                </a:lnTo>
                <a:lnTo>
                  <a:pt x="748" y="0"/>
                </a:lnTo>
                <a:lnTo>
                  <a:pt x="20852" y="0"/>
                </a:lnTo>
                <a:lnTo>
                  <a:pt x="21143" y="170"/>
                </a:lnTo>
                <a:lnTo>
                  <a:pt x="21381" y="633"/>
                </a:lnTo>
                <a:lnTo>
                  <a:pt x="21541" y="1319"/>
                </a:lnTo>
                <a:lnTo>
                  <a:pt x="21600" y="2161"/>
                </a:lnTo>
                <a:lnTo>
                  <a:pt x="21600" y="19439"/>
                </a:lnTo>
                <a:lnTo>
                  <a:pt x="21541" y="20281"/>
                </a:lnTo>
                <a:lnTo>
                  <a:pt x="21381" y="20967"/>
                </a:lnTo>
                <a:lnTo>
                  <a:pt x="21143" y="21430"/>
                </a:lnTo>
                <a:lnTo>
                  <a:pt x="20852" y="21600"/>
                </a:lnTo>
                <a:lnTo>
                  <a:pt x="748" y="21600"/>
                </a:lnTo>
                <a:lnTo>
                  <a:pt x="457" y="21430"/>
                </a:lnTo>
                <a:lnTo>
                  <a:pt x="219" y="20967"/>
                </a:lnTo>
                <a:lnTo>
                  <a:pt x="59" y="20281"/>
                </a:lnTo>
                <a:lnTo>
                  <a:pt x="0" y="19439"/>
                </a:lnTo>
                <a:lnTo>
                  <a:pt x="0" y="2161"/>
                </a:lnTo>
                <a:close/>
              </a:path>
            </a:pathLst>
          </a:custGeom>
          <a:ln w="25907">
            <a:solidFill>
              <a:srgbClr val="FFFFFF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21" name="object 9"/>
          <p:cNvSpPr/>
          <p:nvPr/>
        </p:nvSpPr>
        <p:spPr>
          <a:xfrm>
            <a:off x="3035044" y="701801"/>
            <a:ext cx="2919985" cy="10104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0852" y="0"/>
                </a:moveTo>
                <a:lnTo>
                  <a:pt x="748" y="0"/>
                </a:lnTo>
                <a:lnTo>
                  <a:pt x="457" y="170"/>
                </a:lnTo>
                <a:lnTo>
                  <a:pt x="219" y="633"/>
                </a:lnTo>
                <a:lnTo>
                  <a:pt x="59" y="1319"/>
                </a:lnTo>
                <a:lnTo>
                  <a:pt x="0" y="2161"/>
                </a:lnTo>
                <a:lnTo>
                  <a:pt x="0" y="19439"/>
                </a:lnTo>
                <a:lnTo>
                  <a:pt x="59" y="20281"/>
                </a:lnTo>
                <a:lnTo>
                  <a:pt x="219" y="20967"/>
                </a:lnTo>
                <a:lnTo>
                  <a:pt x="457" y="21430"/>
                </a:lnTo>
                <a:lnTo>
                  <a:pt x="748" y="21600"/>
                </a:lnTo>
                <a:lnTo>
                  <a:pt x="20852" y="21600"/>
                </a:lnTo>
                <a:lnTo>
                  <a:pt x="21143" y="21430"/>
                </a:lnTo>
                <a:lnTo>
                  <a:pt x="21381" y="20967"/>
                </a:lnTo>
                <a:lnTo>
                  <a:pt x="21541" y="20281"/>
                </a:lnTo>
                <a:lnTo>
                  <a:pt x="21600" y="19439"/>
                </a:lnTo>
                <a:lnTo>
                  <a:pt x="21600" y="2161"/>
                </a:lnTo>
                <a:lnTo>
                  <a:pt x="21541" y="1319"/>
                </a:lnTo>
                <a:lnTo>
                  <a:pt x="21381" y="633"/>
                </a:lnTo>
                <a:lnTo>
                  <a:pt x="21143" y="170"/>
                </a:lnTo>
                <a:lnTo>
                  <a:pt x="20852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522" name="object 10"/>
          <p:cNvSpPr/>
          <p:nvPr/>
        </p:nvSpPr>
        <p:spPr>
          <a:xfrm>
            <a:off x="3035044" y="701801"/>
            <a:ext cx="2919985" cy="10104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1"/>
                </a:moveTo>
                <a:lnTo>
                  <a:pt x="59" y="1319"/>
                </a:lnTo>
                <a:lnTo>
                  <a:pt x="219" y="633"/>
                </a:lnTo>
                <a:lnTo>
                  <a:pt x="457" y="170"/>
                </a:lnTo>
                <a:lnTo>
                  <a:pt x="748" y="0"/>
                </a:lnTo>
                <a:lnTo>
                  <a:pt x="20852" y="0"/>
                </a:lnTo>
                <a:lnTo>
                  <a:pt x="21143" y="170"/>
                </a:lnTo>
                <a:lnTo>
                  <a:pt x="21381" y="633"/>
                </a:lnTo>
                <a:lnTo>
                  <a:pt x="21541" y="1319"/>
                </a:lnTo>
                <a:lnTo>
                  <a:pt x="21600" y="2161"/>
                </a:lnTo>
                <a:lnTo>
                  <a:pt x="21600" y="19439"/>
                </a:lnTo>
                <a:lnTo>
                  <a:pt x="21541" y="20281"/>
                </a:lnTo>
                <a:lnTo>
                  <a:pt x="21381" y="20967"/>
                </a:lnTo>
                <a:lnTo>
                  <a:pt x="21143" y="21430"/>
                </a:lnTo>
                <a:lnTo>
                  <a:pt x="20852" y="21600"/>
                </a:lnTo>
                <a:lnTo>
                  <a:pt x="748" y="21600"/>
                </a:lnTo>
                <a:lnTo>
                  <a:pt x="457" y="21430"/>
                </a:lnTo>
                <a:lnTo>
                  <a:pt x="219" y="20967"/>
                </a:lnTo>
                <a:lnTo>
                  <a:pt x="59" y="20281"/>
                </a:lnTo>
                <a:lnTo>
                  <a:pt x="0" y="19439"/>
                </a:lnTo>
                <a:lnTo>
                  <a:pt x="0" y="2161"/>
                </a:lnTo>
                <a:close/>
              </a:path>
            </a:pathLst>
          </a:custGeom>
          <a:ln w="25908">
            <a:solidFill>
              <a:srgbClr val="4F81BC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23" name="object 11"/>
          <p:cNvSpPr txBox="1"/>
          <p:nvPr>
            <p:ph type="title"/>
          </p:nvPr>
        </p:nvSpPr>
        <p:spPr>
          <a:xfrm>
            <a:off x="3324859" y="947419"/>
            <a:ext cx="2336801" cy="452120"/>
          </a:xfrm>
          <a:prstGeom prst="rect">
            <a:avLst/>
          </a:prstGeom>
        </p:spPr>
        <p:txBody>
          <a:bodyPr/>
          <a:lstStyle>
            <a:lvl1pPr indent="12700">
              <a:defRPr b="0" spc="-100" sz="28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Energy Failure</a:t>
            </a:r>
          </a:p>
        </p:txBody>
      </p:sp>
      <p:sp>
        <p:nvSpPr>
          <p:cNvPr id="524" name="object 12"/>
          <p:cNvSpPr/>
          <p:nvPr/>
        </p:nvSpPr>
        <p:spPr>
          <a:xfrm>
            <a:off x="2349244" y="2006344"/>
            <a:ext cx="3938018" cy="10088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047" y="0"/>
                </a:moveTo>
                <a:lnTo>
                  <a:pt x="553" y="0"/>
                </a:lnTo>
                <a:lnTo>
                  <a:pt x="338" y="170"/>
                </a:lnTo>
                <a:lnTo>
                  <a:pt x="162" y="633"/>
                </a:lnTo>
                <a:lnTo>
                  <a:pt x="44" y="1319"/>
                </a:lnTo>
                <a:lnTo>
                  <a:pt x="0" y="2159"/>
                </a:lnTo>
                <a:lnTo>
                  <a:pt x="0" y="19441"/>
                </a:lnTo>
                <a:lnTo>
                  <a:pt x="44" y="20281"/>
                </a:lnTo>
                <a:lnTo>
                  <a:pt x="162" y="20967"/>
                </a:lnTo>
                <a:lnTo>
                  <a:pt x="338" y="21430"/>
                </a:lnTo>
                <a:lnTo>
                  <a:pt x="553" y="21600"/>
                </a:lnTo>
                <a:lnTo>
                  <a:pt x="21047" y="21600"/>
                </a:lnTo>
                <a:lnTo>
                  <a:pt x="21262" y="21430"/>
                </a:lnTo>
                <a:lnTo>
                  <a:pt x="21438" y="20967"/>
                </a:lnTo>
                <a:lnTo>
                  <a:pt x="21556" y="20281"/>
                </a:lnTo>
                <a:lnTo>
                  <a:pt x="21600" y="19441"/>
                </a:lnTo>
                <a:lnTo>
                  <a:pt x="21600" y="2159"/>
                </a:lnTo>
                <a:lnTo>
                  <a:pt x="21556" y="1319"/>
                </a:lnTo>
                <a:lnTo>
                  <a:pt x="21438" y="633"/>
                </a:lnTo>
                <a:lnTo>
                  <a:pt x="21262" y="170"/>
                </a:lnTo>
                <a:lnTo>
                  <a:pt x="21047" y="0"/>
                </a:lnTo>
                <a:close/>
              </a:path>
            </a:pathLst>
          </a:custGeom>
          <a:solidFill>
            <a:srgbClr val="4F81BC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525" name="object 13"/>
          <p:cNvSpPr/>
          <p:nvPr/>
        </p:nvSpPr>
        <p:spPr>
          <a:xfrm>
            <a:off x="2349244" y="2006344"/>
            <a:ext cx="3938018" cy="10088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59"/>
                </a:moveTo>
                <a:lnTo>
                  <a:pt x="44" y="1319"/>
                </a:lnTo>
                <a:lnTo>
                  <a:pt x="162" y="633"/>
                </a:lnTo>
                <a:lnTo>
                  <a:pt x="338" y="170"/>
                </a:lnTo>
                <a:lnTo>
                  <a:pt x="553" y="0"/>
                </a:lnTo>
                <a:lnTo>
                  <a:pt x="21047" y="0"/>
                </a:lnTo>
                <a:lnTo>
                  <a:pt x="21262" y="170"/>
                </a:lnTo>
                <a:lnTo>
                  <a:pt x="21438" y="633"/>
                </a:lnTo>
                <a:lnTo>
                  <a:pt x="21556" y="1319"/>
                </a:lnTo>
                <a:lnTo>
                  <a:pt x="21600" y="2159"/>
                </a:lnTo>
                <a:lnTo>
                  <a:pt x="21600" y="19441"/>
                </a:lnTo>
                <a:lnTo>
                  <a:pt x="21556" y="20281"/>
                </a:lnTo>
                <a:lnTo>
                  <a:pt x="21438" y="20967"/>
                </a:lnTo>
                <a:lnTo>
                  <a:pt x="21262" y="21430"/>
                </a:lnTo>
                <a:lnTo>
                  <a:pt x="21047" y="21600"/>
                </a:lnTo>
                <a:lnTo>
                  <a:pt x="553" y="21600"/>
                </a:lnTo>
                <a:lnTo>
                  <a:pt x="338" y="21430"/>
                </a:lnTo>
                <a:lnTo>
                  <a:pt x="162" y="20967"/>
                </a:lnTo>
                <a:lnTo>
                  <a:pt x="44" y="20281"/>
                </a:lnTo>
                <a:lnTo>
                  <a:pt x="0" y="19441"/>
                </a:lnTo>
                <a:lnTo>
                  <a:pt x="0" y="2159"/>
                </a:lnTo>
                <a:close/>
              </a:path>
            </a:pathLst>
          </a:custGeom>
          <a:ln w="25907">
            <a:solidFill>
              <a:srgbClr val="FFFFFF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26" name="object 14"/>
          <p:cNvSpPr/>
          <p:nvPr/>
        </p:nvSpPr>
        <p:spPr>
          <a:xfrm>
            <a:off x="2526028" y="2173984"/>
            <a:ext cx="3938017" cy="10088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047" y="0"/>
                </a:moveTo>
                <a:lnTo>
                  <a:pt x="553" y="0"/>
                </a:lnTo>
                <a:lnTo>
                  <a:pt x="338" y="170"/>
                </a:lnTo>
                <a:lnTo>
                  <a:pt x="162" y="633"/>
                </a:lnTo>
                <a:lnTo>
                  <a:pt x="44" y="1319"/>
                </a:lnTo>
                <a:lnTo>
                  <a:pt x="0" y="2159"/>
                </a:lnTo>
                <a:lnTo>
                  <a:pt x="0" y="19441"/>
                </a:lnTo>
                <a:lnTo>
                  <a:pt x="44" y="20281"/>
                </a:lnTo>
                <a:lnTo>
                  <a:pt x="162" y="20967"/>
                </a:lnTo>
                <a:lnTo>
                  <a:pt x="338" y="21430"/>
                </a:lnTo>
                <a:lnTo>
                  <a:pt x="553" y="21600"/>
                </a:lnTo>
                <a:lnTo>
                  <a:pt x="21047" y="21600"/>
                </a:lnTo>
                <a:lnTo>
                  <a:pt x="21262" y="21430"/>
                </a:lnTo>
                <a:lnTo>
                  <a:pt x="21438" y="20967"/>
                </a:lnTo>
                <a:lnTo>
                  <a:pt x="21556" y="20281"/>
                </a:lnTo>
                <a:lnTo>
                  <a:pt x="21600" y="19441"/>
                </a:lnTo>
                <a:lnTo>
                  <a:pt x="21600" y="2159"/>
                </a:lnTo>
                <a:lnTo>
                  <a:pt x="21556" y="1319"/>
                </a:lnTo>
                <a:lnTo>
                  <a:pt x="21438" y="633"/>
                </a:lnTo>
                <a:lnTo>
                  <a:pt x="21262" y="170"/>
                </a:lnTo>
                <a:lnTo>
                  <a:pt x="21047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527" name="object 15"/>
          <p:cNvSpPr/>
          <p:nvPr/>
        </p:nvSpPr>
        <p:spPr>
          <a:xfrm>
            <a:off x="2526028" y="2173984"/>
            <a:ext cx="3938017" cy="10088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59"/>
                </a:moveTo>
                <a:lnTo>
                  <a:pt x="44" y="1319"/>
                </a:lnTo>
                <a:lnTo>
                  <a:pt x="162" y="633"/>
                </a:lnTo>
                <a:lnTo>
                  <a:pt x="338" y="170"/>
                </a:lnTo>
                <a:lnTo>
                  <a:pt x="553" y="0"/>
                </a:lnTo>
                <a:lnTo>
                  <a:pt x="21047" y="0"/>
                </a:lnTo>
                <a:lnTo>
                  <a:pt x="21262" y="170"/>
                </a:lnTo>
                <a:lnTo>
                  <a:pt x="21438" y="633"/>
                </a:lnTo>
                <a:lnTo>
                  <a:pt x="21556" y="1319"/>
                </a:lnTo>
                <a:lnTo>
                  <a:pt x="21600" y="2159"/>
                </a:lnTo>
                <a:lnTo>
                  <a:pt x="21600" y="19441"/>
                </a:lnTo>
                <a:lnTo>
                  <a:pt x="21556" y="20281"/>
                </a:lnTo>
                <a:lnTo>
                  <a:pt x="21438" y="20967"/>
                </a:lnTo>
                <a:lnTo>
                  <a:pt x="21262" y="21430"/>
                </a:lnTo>
                <a:lnTo>
                  <a:pt x="21047" y="21600"/>
                </a:lnTo>
                <a:lnTo>
                  <a:pt x="553" y="21600"/>
                </a:lnTo>
                <a:lnTo>
                  <a:pt x="338" y="21430"/>
                </a:lnTo>
                <a:lnTo>
                  <a:pt x="162" y="20967"/>
                </a:lnTo>
                <a:lnTo>
                  <a:pt x="44" y="20281"/>
                </a:lnTo>
                <a:lnTo>
                  <a:pt x="0" y="19441"/>
                </a:lnTo>
                <a:lnTo>
                  <a:pt x="0" y="2159"/>
                </a:lnTo>
                <a:close/>
              </a:path>
            </a:pathLst>
          </a:custGeom>
          <a:ln w="25908">
            <a:solidFill>
              <a:srgbClr val="4F81BC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28" name="object 16"/>
          <p:cNvSpPr txBox="1"/>
          <p:nvPr/>
        </p:nvSpPr>
        <p:spPr>
          <a:xfrm>
            <a:off x="2908554" y="2431413"/>
            <a:ext cx="3169921" cy="3947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defRPr sz="2800">
                <a:latin typeface="Arial"/>
                <a:ea typeface="Arial"/>
                <a:cs typeface="Arial"/>
                <a:sym typeface="Arial"/>
              </a:defRPr>
            </a:pPr>
            <a:r>
              <a:t>Impaired</a:t>
            </a:r>
            <a:r>
              <a:rPr spc="-55"/>
              <a:t> </a:t>
            </a:r>
            <a:r>
              <a:rPr spc="-5"/>
              <a:t>ion-pumps</a:t>
            </a:r>
          </a:p>
        </p:txBody>
      </p:sp>
      <p:sp>
        <p:nvSpPr>
          <p:cNvPr id="529" name="object 17"/>
          <p:cNvSpPr/>
          <p:nvPr/>
        </p:nvSpPr>
        <p:spPr>
          <a:xfrm>
            <a:off x="1536952" y="3478529"/>
            <a:ext cx="1589535" cy="10088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0230" y="0"/>
                </a:moveTo>
                <a:lnTo>
                  <a:pt x="1370" y="0"/>
                </a:lnTo>
                <a:lnTo>
                  <a:pt x="837" y="170"/>
                </a:lnTo>
                <a:lnTo>
                  <a:pt x="402" y="633"/>
                </a:lnTo>
                <a:lnTo>
                  <a:pt x="108" y="1319"/>
                </a:lnTo>
                <a:lnTo>
                  <a:pt x="0" y="2159"/>
                </a:lnTo>
                <a:lnTo>
                  <a:pt x="0" y="19441"/>
                </a:lnTo>
                <a:lnTo>
                  <a:pt x="108" y="20281"/>
                </a:lnTo>
                <a:lnTo>
                  <a:pt x="402" y="20967"/>
                </a:lnTo>
                <a:lnTo>
                  <a:pt x="837" y="21430"/>
                </a:lnTo>
                <a:lnTo>
                  <a:pt x="1370" y="21600"/>
                </a:lnTo>
                <a:lnTo>
                  <a:pt x="20230" y="21600"/>
                </a:lnTo>
                <a:lnTo>
                  <a:pt x="20763" y="21430"/>
                </a:lnTo>
                <a:lnTo>
                  <a:pt x="21198" y="20967"/>
                </a:lnTo>
                <a:lnTo>
                  <a:pt x="21492" y="20281"/>
                </a:lnTo>
                <a:lnTo>
                  <a:pt x="21600" y="19441"/>
                </a:lnTo>
                <a:lnTo>
                  <a:pt x="21600" y="2159"/>
                </a:lnTo>
                <a:lnTo>
                  <a:pt x="21492" y="1319"/>
                </a:lnTo>
                <a:lnTo>
                  <a:pt x="21198" y="633"/>
                </a:lnTo>
                <a:lnTo>
                  <a:pt x="20763" y="170"/>
                </a:lnTo>
                <a:lnTo>
                  <a:pt x="20230" y="0"/>
                </a:lnTo>
                <a:close/>
              </a:path>
            </a:pathLst>
          </a:custGeom>
          <a:solidFill>
            <a:srgbClr val="4F81BC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530" name="object 18"/>
          <p:cNvSpPr/>
          <p:nvPr/>
        </p:nvSpPr>
        <p:spPr>
          <a:xfrm>
            <a:off x="1536952" y="3478529"/>
            <a:ext cx="1589535" cy="10088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59"/>
                </a:moveTo>
                <a:lnTo>
                  <a:pt x="108" y="1319"/>
                </a:lnTo>
                <a:lnTo>
                  <a:pt x="402" y="633"/>
                </a:lnTo>
                <a:lnTo>
                  <a:pt x="837" y="170"/>
                </a:lnTo>
                <a:lnTo>
                  <a:pt x="1370" y="0"/>
                </a:lnTo>
                <a:lnTo>
                  <a:pt x="20230" y="0"/>
                </a:lnTo>
                <a:lnTo>
                  <a:pt x="20763" y="170"/>
                </a:lnTo>
                <a:lnTo>
                  <a:pt x="21198" y="633"/>
                </a:lnTo>
                <a:lnTo>
                  <a:pt x="21492" y="1319"/>
                </a:lnTo>
                <a:lnTo>
                  <a:pt x="21600" y="2159"/>
                </a:lnTo>
                <a:lnTo>
                  <a:pt x="21600" y="19441"/>
                </a:lnTo>
                <a:lnTo>
                  <a:pt x="21492" y="20281"/>
                </a:lnTo>
                <a:lnTo>
                  <a:pt x="21198" y="20967"/>
                </a:lnTo>
                <a:lnTo>
                  <a:pt x="20763" y="21430"/>
                </a:lnTo>
                <a:lnTo>
                  <a:pt x="20230" y="21600"/>
                </a:lnTo>
                <a:lnTo>
                  <a:pt x="1370" y="21600"/>
                </a:lnTo>
                <a:lnTo>
                  <a:pt x="837" y="21430"/>
                </a:lnTo>
                <a:lnTo>
                  <a:pt x="402" y="20967"/>
                </a:lnTo>
                <a:lnTo>
                  <a:pt x="108" y="20281"/>
                </a:lnTo>
                <a:lnTo>
                  <a:pt x="0" y="19441"/>
                </a:lnTo>
                <a:lnTo>
                  <a:pt x="0" y="2159"/>
                </a:lnTo>
                <a:close/>
              </a:path>
            </a:pathLst>
          </a:custGeom>
          <a:ln w="25907">
            <a:solidFill>
              <a:srgbClr val="FFFFFF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31" name="object 19"/>
          <p:cNvSpPr/>
          <p:nvPr/>
        </p:nvSpPr>
        <p:spPr>
          <a:xfrm>
            <a:off x="1713738" y="3646170"/>
            <a:ext cx="1589534" cy="10088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0230" y="0"/>
                </a:moveTo>
                <a:lnTo>
                  <a:pt x="1370" y="0"/>
                </a:lnTo>
                <a:lnTo>
                  <a:pt x="837" y="170"/>
                </a:lnTo>
                <a:lnTo>
                  <a:pt x="402" y="633"/>
                </a:lnTo>
                <a:lnTo>
                  <a:pt x="108" y="1319"/>
                </a:lnTo>
                <a:lnTo>
                  <a:pt x="0" y="2159"/>
                </a:lnTo>
                <a:lnTo>
                  <a:pt x="0" y="19441"/>
                </a:lnTo>
                <a:lnTo>
                  <a:pt x="108" y="20281"/>
                </a:lnTo>
                <a:lnTo>
                  <a:pt x="402" y="20967"/>
                </a:lnTo>
                <a:lnTo>
                  <a:pt x="837" y="21430"/>
                </a:lnTo>
                <a:lnTo>
                  <a:pt x="1370" y="21600"/>
                </a:lnTo>
                <a:lnTo>
                  <a:pt x="20230" y="21600"/>
                </a:lnTo>
                <a:lnTo>
                  <a:pt x="20763" y="21430"/>
                </a:lnTo>
                <a:lnTo>
                  <a:pt x="21198" y="20967"/>
                </a:lnTo>
                <a:lnTo>
                  <a:pt x="21492" y="20281"/>
                </a:lnTo>
                <a:lnTo>
                  <a:pt x="21600" y="19441"/>
                </a:lnTo>
                <a:lnTo>
                  <a:pt x="21600" y="2159"/>
                </a:lnTo>
                <a:lnTo>
                  <a:pt x="21492" y="1319"/>
                </a:lnTo>
                <a:lnTo>
                  <a:pt x="21198" y="633"/>
                </a:lnTo>
                <a:lnTo>
                  <a:pt x="20763" y="170"/>
                </a:lnTo>
                <a:lnTo>
                  <a:pt x="20230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532" name="object 20"/>
          <p:cNvSpPr/>
          <p:nvPr/>
        </p:nvSpPr>
        <p:spPr>
          <a:xfrm>
            <a:off x="1713738" y="3646170"/>
            <a:ext cx="1589534" cy="10088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59"/>
                </a:moveTo>
                <a:lnTo>
                  <a:pt x="108" y="1319"/>
                </a:lnTo>
                <a:lnTo>
                  <a:pt x="402" y="633"/>
                </a:lnTo>
                <a:lnTo>
                  <a:pt x="837" y="170"/>
                </a:lnTo>
                <a:lnTo>
                  <a:pt x="1370" y="0"/>
                </a:lnTo>
                <a:lnTo>
                  <a:pt x="20230" y="0"/>
                </a:lnTo>
                <a:lnTo>
                  <a:pt x="20763" y="170"/>
                </a:lnTo>
                <a:lnTo>
                  <a:pt x="21198" y="633"/>
                </a:lnTo>
                <a:lnTo>
                  <a:pt x="21492" y="1319"/>
                </a:lnTo>
                <a:lnTo>
                  <a:pt x="21600" y="2159"/>
                </a:lnTo>
                <a:lnTo>
                  <a:pt x="21600" y="19441"/>
                </a:lnTo>
                <a:lnTo>
                  <a:pt x="21492" y="20281"/>
                </a:lnTo>
                <a:lnTo>
                  <a:pt x="21198" y="20967"/>
                </a:lnTo>
                <a:lnTo>
                  <a:pt x="20763" y="21430"/>
                </a:lnTo>
                <a:lnTo>
                  <a:pt x="20230" y="21600"/>
                </a:lnTo>
                <a:lnTo>
                  <a:pt x="1370" y="21600"/>
                </a:lnTo>
                <a:lnTo>
                  <a:pt x="837" y="21430"/>
                </a:lnTo>
                <a:lnTo>
                  <a:pt x="402" y="20967"/>
                </a:lnTo>
                <a:lnTo>
                  <a:pt x="108" y="20281"/>
                </a:lnTo>
                <a:lnTo>
                  <a:pt x="0" y="19441"/>
                </a:lnTo>
                <a:lnTo>
                  <a:pt x="0" y="2159"/>
                </a:lnTo>
                <a:close/>
              </a:path>
            </a:pathLst>
          </a:custGeom>
          <a:ln w="25908">
            <a:solidFill>
              <a:srgbClr val="4F81BC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33" name="object 21"/>
          <p:cNvSpPr txBox="1"/>
          <p:nvPr/>
        </p:nvSpPr>
        <p:spPr>
          <a:xfrm>
            <a:off x="1847213" y="3990719"/>
            <a:ext cx="1321437" cy="2592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b="1" spc="-5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Intracellular</a:t>
            </a:r>
          </a:p>
        </p:txBody>
      </p:sp>
      <p:sp>
        <p:nvSpPr>
          <p:cNvPr id="534" name="object 22"/>
          <p:cNvSpPr/>
          <p:nvPr/>
        </p:nvSpPr>
        <p:spPr>
          <a:xfrm>
            <a:off x="686561" y="4949190"/>
            <a:ext cx="3290318" cy="10088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0938" y="0"/>
                </a:moveTo>
                <a:lnTo>
                  <a:pt x="662" y="0"/>
                </a:lnTo>
                <a:lnTo>
                  <a:pt x="405" y="170"/>
                </a:lnTo>
                <a:lnTo>
                  <a:pt x="194" y="633"/>
                </a:lnTo>
                <a:lnTo>
                  <a:pt x="52" y="1319"/>
                </a:lnTo>
                <a:lnTo>
                  <a:pt x="0" y="2159"/>
                </a:lnTo>
                <a:lnTo>
                  <a:pt x="0" y="19440"/>
                </a:lnTo>
                <a:lnTo>
                  <a:pt x="52" y="20281"/>
                </a:lnTo>
                <a:lnTo>
                  <a:pt x="194" y="20967"/>
                </a:lnTo>
                <a:lnTo>
                  <a:pt x="405" y="21430"/>
                </a:lnTo>
                <a:lnTo>
                  <a:pt x="662" y="21600"/>
                </a:lnTo>
                <a:lnTo>
                  <a:pt x="20938" y="21600"/>
                </a:lnTo>
                <a:lnTo>
                  <a:pt x="21196" y="21430"/>
                </a:lnTo>
                <a:lnTo>
                  <a:pt x="21406" y="20967"/>
                </a:lnTo>
                <a:lnTo>
                  <a:pt x="21548" y="20281"/>
                </a:lnTo>
                <a:lnTo>
                  <a:pt x="21600" y="19440"/>
                </a:lnTo>
                <a:lnTo>
                  <a:pt x="21600" y="2159"/>
                </a:lnTo>
                <a:lnTo>
                  <a:pt x="21548" y="1319"/>
                </a:lnTo>
                <a:lnTo>
                  <a:pt x="21406" y="633"/>
                </a:lnTo>
                <a:lnTo>
                  <a:pt x="21196" y="170"/>
                </a:lnTo>
                <a:lnTo>
                  <a:pt x="20938" y="0"/>
                </a:lnTo>
                <a:close/>
              </a:path>
            </a:pathLst>
          </a:custGeom>
          <a:solidFill>
            <a:srgbClr val="4F81BC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535" name="object 23"/>
          <p:cNvSpPr/>
          <p:nvPr/>
        </p:nvSpPr>
        <p:spPr>
          <a:xfrm>
            <a:off x="686561" y="4949190"/>
            <a:ext cx="3290318" cy="10088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59"/>
                </a:moveTo>
                <a:lnTo>
                  <a:pt x="52" y="1319"/>
                </a:lnTo>
                <a:lnTo>
                  <a:pt x="194" y="633"/>
                </a:lnTo>
                <a:lnTo>
                  <a:pt x="405" y="170"/>
                </a:lnTo>
                <a:lnTo>
                  <a:pt x="662" y="0"/>
                </a:lnTo>
                <a:lnTo>
                  <a:pt x="20938" y="0"/>
                </a:lnTo>
                <a:lnTo>
                  <a:pt x="21196" y="170"/>
                </a:lnTo>
                <a:lnTo>
                  <a:pt x="21406" y="633"/>
                </a:lnTo>
                <a:lnTo>
                  <a:pt x="21548" y="1319"/>
                </a:lnTo>
                <a:lnTo>
                  <a:pt x="21600" y="2159"/>
                </a:lnTo>
                <a:lnTo>
                  <a:pt x="21600" y="19440"/>
                </a:lnTo>
                <a:lnTo>
                  <a:pt x="21548" y="20281"/>
                </a:lnTo>
                <a:lnTo>
                  <a:pt x="21406" y="20967"/>
                </a:lnTo>
                <a:lnTo>
                  <a:pt x="21196" y="21430"/>
                </a:lnTo>
                <a:lnTo>
                  <a:pt x="20938" y="21600"/>
                </a:lnTo>
                <a:lnTo>
                  <a:pt x="662" y="21600"/>
                </a:lnTo>
                <a:lnTo>
                  <a:pt x="405" y="21430"/>
                </a:lnTo>
                <a:lnTo>
                  <a:pt x="194" y="20967"/>
                </a:lnTo>
                <a:lnTo>
                  <a:pt x="52" y="20281"/>
                </a:lnTo>
                <a:lnTo>
                  <a:pt x="0" y="19440"/>
                </a:lnTo>
                <a:lnTo>
                  <a:pt x="0" y="2159"/>
                </a:lnTo>
                <a:close/>
              </a:path>
            </a:pathLst>
          </a:custGeom>
          <a:ln w="25907">
            <a:solidFill>
              <a:srgbClr val="FFFFFF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36" name="object 24"/>
          <p:cNvSpPr/>
          <p:nvPr/>
        </p:nvSpPr>
        <p:spPr>
          <a:xfrm>
            <a:off x="863345" y="5116829"/>
            <a:ext cx="3290318" cy="10088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0938" y="0"/>
                </a:moveTo>
                <a:lnTo>
                  <a:pt x="662" y="0"/>
                </a:lnTo>
                <a:lnTo>
                  <a:pt x="405" y="170"/>
                </a:lnTo>
                <a:lnTo>
                  <a:pt x="194" y="633"/>
                </a:lnTo>
                <a:lnTo>
                  <a:pt x="52" y="1319"/>
                </a:lnTo>
                <a:lnTo>
                  <a:pt x="0" y="2159"/>
                </a:lnTo>
                <a:lnTo>
                  <a:pt x="0" y="19440"/>
                </a:lnTo>
                <a:lnTo>
                  <a:pt x="52" y="20281"/>
                </a:lnTo>
                <a:lnTo>
                  <a:pt x="194" y="20967"/>
                </a:lnTo>
                <a:lnTo>
                  <a:pt x="405" y="21430"/>
                </a:lnTo>
                <a:lnTo>
                  <a:pt x="662" y="21600"/>
                </a:lnTo>
                <a:lnTo>
                  <a:pt x="20938" y="21600"/>
                </a:lnTo>
                <a:lnTo>
                  <a:pt x="21196" y="21430"/>
                </a:lnTo>
                <a:lnTo>
                  <a:pt x="21406" y="20967"/>
                </a:lnTo>
                <a:lnTo>
                  <a:pt x="21548" y="20281"/>
                </a:lnTo>
                <a:lnTo>
                  <a:pt x="21600" y="19440"/>
                </a:lnTo>
                <a:lnTo>
                  <a:pt x="21600" y="2159"/>
                </a:lnTo>
                <a:lnTo>
                  <a:pt x="21548" y="1319"/>
                </a:lnTo>
                <a:lnTo>
                  <a:pt x="21406" y="633"/>
                </a:lnTo>
                <a:lnTo>
                  <a:pt x="21196" y="170"/>
                </a:lnTo>
                <a:lnTo>
                  <a:pt x="20938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537" name="object 25"/>
          <p:cNvSpPr/>
          <p:nvPr/>
        </p:nvSpPr>
        <p:spPr>
          <a:xfrm>
            <a:off x="863345" y="5116829"/>
            <a:ext cx="3290318" cy="10088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59"/>
                </a:moveTo>
                <a:lnTo>
                  <a:pt x="52" y="1319"/>
                </a:lnTo>
                <a:lnTo>
                  <a:pt x="194" y="633"/>
                </a:lnTo>
                <a:lnTo>
                  <a:pt x="405" y="170"/>
                </a:lnTo>
                <a:lnTo>
                  <a:pt x="662" y="0"/>
                </a:lnTo>
                <a:lnTo>
                  <a:pt x="20938" y="0"/>
                </a:lnTo>
                <a:lnTo>
                  <a:pt x="21196" y="170"/>
                </a:lnTo>
                <a:lnTo>
                  <a:pt x="21406" y="633"/>
                </a:lnTo>
                <a:lnTo>
                  <a:pt x="21548" y="1319"/>
                </a:lnTo>
                <a:lnTo>
                  <a:pt x="21600" y="2159"/>
                </a:lnTo>
                <a:lnTo>
                  <a:pt x="21600" y="19440"/>
                </a:lnTo>
                <a:lnTo>
                  <a:pt x="21548" y="20281"/>
                </a:lnTo>
                <a:lnTo>
                  <a:pt x="21406" y="20967"/>
                </a:lnTo>
                <a:lnTo>
                  <a:pt x="21196" y="21430"/>
                </a:lnTo>
                <a:lnTo>
                  <a:pt x="20938" y="21600"/>
                </a:lnTo>
                <a:lnTo>
                  <a:pt x="662" y="21600"/>
                </a:lnTo>
                <a:lnTo>
                  <a:pt x="405" y="21430"/>
                </a:lnTo>
                <a:lnTo>
                  <a:pt x="194" y="20967"/>
                </a:lnTo>
                <a:lnTo>
                  <a:pt x="52" y="20281"/>
                </a:lnTo>
                <a:lnTo>
                  <a:pt x="0" y="19440"/>
                </a:lnTo>
                <a:lnTo>
                  <a:pt x="0" y="2159"/>
                </a:lnTo>
                <a:close/>
              </a:path>
            </a:pathLst>
          </a:custGeom>
          <a:ln w="25908">
            <a:solidFill>
              <a:srgbClr val="4F81BC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38" name="object 26"/>
          <p:cNvSpPr txBox="1"/>
          <p:nvPr/>
        </p:nvSpPr>
        <p:spPr>
          <a:xfrm>
            <a:off x="1125321" y="5411113"/>
            <a:ext cx="2763521" cy="39084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38100">
              <a:spcBef>
                <a:spcPts val="100"/>
              </a:spcBef>
              <a:defRPr spc="-5" sz="2400">
                <a:latin typeface="Arial"/>
                <a:ea typeface="Arial"/>
                <a:cs typeface="Arial"/>
                <a:sym typeface="Arial"/>
              </a:defRPr>
            </a:pPr>
            <a:r>
              <a:t>Na</a:t>
            </a:r>
            <a:r>
              <a:rPr baseline="24304" spc="-7"/>
              <a:t>++</a:t>
            </a:r>
            <a:r>
              <a:t>, Cl</a:t>
            </a:r>
            <a:r>
              <a:rPr baseline="24304" spc="-7"/>
              <a:t>-</a:t>
            </a:r>
            <a:r>
              <a:t>, H</a:t>
            </a:r>
            <a:r>
              <a:rPr baseline="-20833" spc="-7"/>
              <a:t>2</a:t>
            </a:r>
            <a:r>
              <a:t>O,</a:t>
            </a:r>
            <a:r>
              <a:rPr spc="-20"/>
              <a:t> </a:t>
            </a:r>
            <a:r>
              <a:rPr spc="-10"/>
              <a:t>Ca</a:t>
            </a:r>
            <a:r>
              <a:rPr baseline="24304" spc="-15"/>
              <a:t>++</a:t>
            </a:r>
          </a:p>
        </p:txBody>
      </p:sp>
      <p:sp>
        <p:nvSpPr>
          <p:cNvPr id="539" name="object 27"/>
          <p:cNvSpPr/>
          <p:nvPr/>
        </p:nvSpPr>
        <p:spPr>
          <a:xfrm>
            <a:off x="5511546" y="3478529"/>
            <a:ext cx="1589532" cy="10088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0230" y="0"/>
                </a:moveTo>
                <a:lnTo>
                  <a:pt x="1370" y="0"/>
                </a:lnTo>
                <a:lnTo>
                  <a:pt x="837" y="170"/>
                </a:lnTo>
                <a:lnTo>
                  <a:pt x="402" y="633"/>
                </a:lnTo>
                <a:lnTo>
                  <a:pt x="108" y="1319"/>
                </a:lnTo>
                <a:lnTo>
                  <a:pt x="0" y="2159"/>
                </a:lnTo>
                <a:lnTo>
                  <a:pt x="0" y="19441"/>
                </a:lnTo>
                <a:lnTo>
                  <a:pt x="108" y="20281"/>
                </a:lnTo>
                <a:lnTo>
                  <a:pt x="402" y="20967"/>
                </a:lnTo>
                <a:lnTo>
                  <a:pt x="837" y="21430"/>
                </a:lnTo>
                <a:lnTo>
                  <a:pt x="1370" y="21600"/>
                </a:lnTo>
                <a:lnTo>
                  <a:pt x="20230" y="21600"/>
                </a:lnTo>
                <a:lnTo>
                  <a:pt x="20763" y="21430"/>
                </a:lnTo>
                <a:lnTo>
                  <a:pt x="21198" y="20967"/>
                </a:lnTo>
                <a:lnTo>
                  <a:pt x="21492" y="20281"/>
                </a:lnTo>
                <a:lnTo>
                  <a:pt x="21600" y="19441"/>
                </a:lnTo>
                <a:lnTo>
                  <a:pt x="21600" y="2159"/>
                </a:lnTo>
                <a:lnTo>
                  <a:pt x="21492" y="1319"/>
                </a:lnTo>
                <a:lnTo>
                  <a:pt x="21198" y="633"/>
                </a:lnTo>
                <a:lnTo>
                  <a:pt x="20763" y="170"/>
                </a:lnTo>
                <a:lnTo>
                  <a:pt x="20230" y="0"/>
                </a:lnTo>
                <a:close/>
              </a:path>
            </a:pathLst>
          </a:custGeom>
          <a:solidFill>
            <a:srgbClr val="4F81BC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540" name="object 28"/>
          <p:cNvSpPr/>
          <p:nvPr/>
        </p:nvSpPr>
        <p:spPr>
          <a:xfrm>
            <a:off x="5511546" y="3478529"/>
            <a:ext cx="1589532" cy="10088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59"/>
                </a:moveTo>
                <a:lnTo>
                  <a:pt x="108" y="1319"/>
                </a:lnTo>
                <a:lnTo>
                  <a:pt x="402" y="633"/>
                </a:lnTo>
                <a:lnTo>
                  <a:pt x="837" y="170"/>
                </a:lnTo>
                <a:lnTo>
                  <a:pt x="1370" y="0"/>
                </a:lnTo>
                <a:lnTo>
                  <a:pt x="20230" y="0"/>
                </a:lnTo>
                <a:lnTo>
                  <a:pt x="20763" y="170"/>
                </a:lnTo>
                <a:lnTo>
                  <a:pt x="21198" y="633"/>
                </a:lnTo>
                <a:lnTo>
                  <a:pt x="21492" y="1319"/>
                </a:lnTo>
                <a:lnTo>
                  <a:pt x="21600" y="2159"/>
                </a:lnTo>
                <a:lnTo>
                  <a:pt x="21600" y="19441"/>
                </a:lnTo>
                <a:lnTo>
                  <a:pt x="21492" y="20281"/>
                </a:lnTo>
                <a:lnTo>
                  <a:pt x="21198" y="20967"/>
                </a:lnTo>
                <a:lnTo>
                  <a:pt x="20763" y="21430"/>
                </a:lnTo>
                <a:lnTo>
                  <a:pt x="20230" y="21600"/>
                </a:lnTo>
                <a:lnTo>
                  <a:pt x="1370" y="21600"/>
                </a:lnTo>
                <a:lnTo>
                  <a:pt x="837" y="21430"/>
                </a:lnTo>
                <a:lnTo>
                  <a:pt x="402" y="20967"/>
                </a:lnTo>
                <a:lnTo>
                  <a:pt x="108" y="20281"/>
                </a:lnTo>
                <a:lnTo>
                  <a:pt x="0" y="19441"/>
                </a:lnTo>
                <a:lnTo>
                  <a:pt x="0" y="2159"/>
                </a:lnTo>
                <a:close/>
              </a:path>
            </a:pathLst>
          </a:custGeom>
          <a:ln w="25907">
            <a:solidFill>
              <a:srgbClr val="FFFFFF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41" name="object 29"/>
          <p:cNvSpPr/>
          <p:nvPr/>
        </p:nvSpPr>
        <p:spPr>
          <a:xfrm>
            <a:off x="5688329" y="3646170"/>
            <a:ext cx="1589532" cy="10088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0230" y="0"/>
                </a:moveTo>
                <a:lnTo>
                  <a:pt x="1370" y="0"/>
                </a:lnTo>
                <a:lnTo>
                  <a:pt x="837" y="170"/>
                </a:lnTo>
                <a:lnTo>
                  <a:pt x="402" y="633"/>
                </a:lnTo>
                <a:lnTo>
                  <a:pt x="108" y="1319"/>
                </a:lnTo>
                <a:lnTo>
                  <a:pt x="0" y="2159"/>
                </a:lnTo>
                <a:lnTo>
                  <a:pt x="0" y="19441"/>
                </a:lnTo>
                <a:lnTo>
                  <a:pt x="108" y="20281"/>
                </a:lnTo>
                <a:lnTo>
                  <a:pt x="402" y="20967"/>
                </a:lnTo>
                <a:lnTo>
                  <a:pt x="837" y="21430"/>
                </a:lnTo>
                <a:lnTo>
                  <a:pt x="1370" y="21600"/>
                </a:lnTo>
                <a:lnTo>
                  <a:pt x="20230" y="21600"/>
                </a:lnTo>
                <a:lnTo>
                  <a:pt x="20763" y="21430"/>
                </a:lnTo>
                <a:lnTo>
                  <a:pt x="21198" y="20967"/>
                </a:lnTo>
                <a:lnTo>
                  <a:pt x="21492" y="20281"/>
                </a:lnTo>
                <a:lnTo>
                  <a:pt x="21600" y="19441"/>
                </a:lnTo>
                <a:lnTo>
                  <a:pt x="21600" y="2159"/>
                </a:lnTo>
                <a:lnTo>
                  <a:pt x="21492" y="1319"/>
                </a:lnTo>
                <a:lnTo>
                  <a:pt x="21198" y="633"/>
                </a:lnTo>
                <a:lnTo>
                  <a:pt x="20763" y="170"/>
                </a:lnTo>
                <a:lnTo>
                  <a:pt x="20230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542" name="object 30"/>
          <p:cNvSpPr/>
          <p:nvPr/>
        </p:nvSpPr>
        <p:spPr>
          <a:xfrm>
            <a:off x="5688329" y="3646170"/>
            <a:ext cx="1589532" cy="100888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59"/>
                </a:moveTo>
                <a:lnTo>
                  <a:pt x="108" y="1319"/>
                </a:lnTo>
                <a:lnTo>
                  <a:pt x="402" y="633"/>
                </a:lnTo>
                <a:lnTo>
                  <a:pt x="837" y="170"/>
                </a:lnTo>
                <a:lnTo>
                  <a:pt x="1370" y="0"/>
                </a:lnTo>
                <a:lnTo>
                  <a:pt x="20230" y="0"/>
                </a:lnTo>
                <a:lnTo>
                  <a:pt x="20763" y="170"/>
                </a:lnTo>
                <a:lnTo>
                  <a:pt x="21198" y="633"/>
                </a:lnTo>
                <a:lnTo>
                  <a:pt x="21492" y="1319"/>
                </a:lnTo>
                <a:lnTo>
                  <a:pt x="21600" y="2159"/>
                </a:lnTo>
                <a:lnTo>
                  <a:pt x="21600" y="19441"/>
                </a:lnTo>
                <a:lnTo>
                  <a:pt x="21492" y="20281"/>
                </a:lnTo>
                <a:lnTo>
                  <a:pt x="21198" y="20967"/>
                </a:lnTo>
                <a:lnTo>
                  <a:pt x="20763" y="21430"/>
                </a:lnTo>
                <a:lnTo>
                  <a:pt x="20230" y="21600"/>
                </a:lnTo>
                <a:lnTo>
                  <a:pt x="1370" y="21600"/>
                </a:lnTo>
                <a:lnTo>
                  <a:pt x="837" y="21430"/>
                </a:lnTo>
                <a:lnTo>
                  <a:pt x="402" y="20967"/>
                </a:lnTo>
                <a:lnTo>
                  <a:pt x="108" y="20281"/>
                </a:lnTo>
                <a:lnTo>
                  <a:pt x="0" y="19441"/>
                </a:lnTo>
                <a:lnTo>
                  <a:pt x="0" y="2159"/>
                </a:lnTo>
                <a:close/>
              </a:path>
            </a:pathLst>
          </a:custGeom>
          <a:ln w="25908">
            <a:solidFill>
              <a:srgbClr val="4F81BC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43" name="object 31"/>
          <p:cNvSpPr txBox="1"/>
          <p:nvPr/>
        </p:nvSpPr>
        <p:spPr>
          <a:xfrm>
            <a:off x="5784341" y="3990719"/>
            <a:ext cx="1396366" cy="25922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spcBef>
                <a:spcPts val="100"/>
              </a:spcBef>
              <a:defRPr b="1" spc="-5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Extracellular</a:t>
            </a:r>
          </a:p>
        </p:txBody>
      </p:sp>
      <p:sp>
        <p:nvSpPr>
          <p:cNvPr id="544" name="object 32"/>
          <p:cNvSpPr/>
          <p:nvPr/>
        </p:nvSpPr>
        <p:spPr>
          <a:xfrm>
            <a:off x="4330446" y="4949190"/>
            <a:ext cx="3951732" cy="10088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049" y="0"/>
                </a:moveTo>
                <a:lnTo>
                  <a:pt x="551" y="0"/>
                </a:lnTo>
                <a:lnTo>
                  <a:pt x="337" y="170"/>
                </a:lnTo>
                <a:lnTo>
                  <a:pt x="162" y="633"/>
                </a:lnTo>
                <a:lnTo>
                  <a:pt x="43" y="1319"/>
                </a:lnTo>
                <a:lnTo>
                  <a:pt x="0" y="2159"/>
                </a:lnTo>
                <a:lnTo>
                  <a:pt x="0" y="19440"/>
                </a:lnTo>
                <a:lnTo>
                  <a:pt x="43" y="20281"/>
                </a:lnTo>
                <a:lnTo>
                  <a:pt x="162" y="20967"/>
                </a:lnTo>
                <a:lnTo>
                  <a:pt x="337" y="21430"/>
                </a:lnTo>
                <a:lnTo>
                  <a:pt x="551" y="21600"/>
                </a:lnTo>
                <a:lnTo>
                  <a:pt x="21049" y="21600"/>
                </a:lnTo>
                <a:lnTo>
                  <a:pt x="21263" y="21430"/>
                </a:lnTo>
                <a:lnTo>
                  <a:pt x="21438" y="20967"/>
                </a:lnTo>
                <a:lnTo>
                  <a:pt x="21557" y="20281"/>
                </a:lnTo>
                <a:lnTo>
                  <a:pt x="21600" y="19440"/>
                </a:lnTo>
                <a:lnTo>
                  <a:pt x="21600" y="2159"/>
                </a:lnTo>
                <a:lnTo>
                  <a:pt x="21557" y="1319"/>
                </a:lnTo>
                <a:lnTo>
                  <a:pt x="21438" y="633"/>
                </a:lnTo>
                <a:lnTo>
                  <a:pt x="21263" y="170"/>
                </a:lnTo>
                <a:lnTo>
                  <a:pt x="21049" y="0"/>
                </a:lnTo>
                <a:close/>
              </a:path>
            </a:pathLst>
          </a:custGeom>
          <a:solidFill>
            <a:srgbClr val="4F81BC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545" name="object 33"/>
          <p:cNvSpPr/>
          <p:nvPr/>
        </p:nvSpPr>
        <p:spPr>
          <a:xfrm>
            <a:off x="4330446" y="4949190"/>
            <a:ext cx="3951732" cy="10088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59"/>
                </a:moveTo>
                <a:lnTo>
                  <a:pt x="43" y="1319"/>
                </a:lnTo>
                <a:lnTo>
                  <a:pt x="162" y="633"/>
                </a:lnTo>
                <a:lnTo>
                  <a:pt x="337" y="170"/>
                </a:lnTo>
                <a:lnTo>
                  <a:pt x="551" y="0"/>
                </a:lnTo>
                <a:lnTo>
                  <a:pt x="21049" y="0"/>
                </a:lnTo>
                <a:lnTo>
                  <a:pt x="21263" y="170"/>
                </a:lnTo>
                <a:lnTo>
                  <a:pt x="21438" y="633"/>
                </a:lnTo>
                <a:lnTo>
                  <a:pt x="21557" y="1319"/>
                </a:lnTo>
                <a:lnTo>
                  <a:pt x="21600" y="2159"/>
                </a:lnTo>
                <a:lnTo>
                  <a:pt x="21600" y="19440"/>
                </a:lnTo>
                <a:lnTo>
                  <a:pt x="21557" y="20281"/>
                </a:lnTo>
                <a:lnTo>
                  <a:pt x="21438" y="20967"/>
                </a:lnTo>
                <a:lnTo>
                  <a:pt x="21263" y="21430"/>
                </a:lnTo>
                <a:lnTo>
                  <a:pt x="21049" y="21600"/>
                </a:lnTo>
                <a:lnTo>
                  <a:pt x="551" y="21600"/>
                </a:lnTo>
                <a:lnTo>
                  <a:pt x="337" y="21430"/>
                </a:lnTo>
                <a:lnTo>
                  <a:pt x="162" y="20967"/>
                </a:lnTo>
                <a:lnTo>
                  <a:pt x="43" y="20281"/>
                </a:lnTo>
                <a:lnTo>
                  <a:pt x="0" y="19440"/>
                </a:lnTo>
                <a:lnTo>
                  <a:pt x="0" y="2159"/>
                </a:lnTo>
                <a:close/>
              </a:path>
            </a:pathLst>
          </a:custGeom>
          <a:ln w="25907">
            <a:solidFill>
              <a:srgbClr val="FFFFFF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46" name="object 34"/>
          <p:cNvSpPr/>
          <p:nvPr/>
        </p:nvSpPr>
        <p:spPr>
          <a:xfrm>
            <a:off x="4505704" y="5116829"/>
            <a:ext cx="3953257" cy="10088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049" y="0"/>
                </a:moveTo>
                <a:lnTo>
                  <a:pt x="551" y="0"/>
                </a:lnTo>
                <a:lnTo>
                  <a:pt x="337" y="170"/>
                </a:lnTo>
                <a:lnTo>
                  <a:pt x="162" y="633"/>
                </a:lnTo>
                <a:lnTo>
                  <a:pt x="43" y="1319"/>
                </a:lnTo>
                <a:lnTo>
                  <a:pt x="0" y="2159"/>
                </a:lnTo>
                <a:lnTo>
                  <a:pt x="0" y="19440"/>
                </a:lnTo>
                <a:lnTo>
                  <a:pt x="43" y="20281"/>
                </a:lnTo>
                <a:lnTo>
                  <a:pt x="162" y="20967"/>
                </a:lnTo>
                <a:lnTo>
                  <a:pt x="337" y="21430"/>
                </a:lnTo>
                <a:lnTo>
                  <a:pt x="551" y="21600"/>
                </a:lnTo>
                <a:lnTo>
                  <a:pt x="21049" y="21600"/>
                </a:lnTo>
                <a:lnTo>
                  <a:pt x="21263" y="21430"/>
                </a:lnTo>
                <a:lnTo>
                  <a:pt x="21438" y="20967"/>
                </a:lnTo>
                <a:lnTo>
                  <a:pt x="21557" y="20281"/>
                </a:lnTo>
                <a:lnTo>
                  <a:pt x="21600" y="19440"/>
                </a:lnTo>
                <a:lnTo>
                  <a:pt x="21600" y="2159"/>
                </a:lnTo>
                <a:lnTo>
                  <a:pt x="21557" y="1319"/>
                </a:lnTo>
                <a:lnTo>
                  <a:pt x="21438" y="633"/>
                </a:lnTo>
                <a:lnTo>
                  <a:pt x="21263" y="170"/>
                </a:lnTo>
                <a:lnTo>
                  <a:pt x="21049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547" name="object 35"/>
          <p:cNvSpPr/>
          <p:nvPr/>
        </p:nvSpPr>
        <p:spPr>
          <a:xfrm>
            <a:off x="4505704" y="5116829"/>
            <a:ext cx="3953257" cy="10088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59"/>
                </a:moveTo>
                <a:lnTo>
                  <a:pt x="43" y="1319"/>
                </a:lnTo>
                <a:lnTo>
                  <a:pt x="162" y="633"/>
                </a:lnTo>
                <a:lnTo>
                  <a:pt x="337" y="170"/>
                </a:lnTo>
                <a:lnTo>
                  <a:pt x="551" y="0"/>
                </a:lnTo>
                <a:lnTo>
                  <a:pt x="21049" y="0"/>
                </a:lnTo>
                <a:lnTo>
                  <a:pt x="21263" y="170"/>
                </a:lnTo>
                <a:lnTo>
                  <a:pt x="21438" y="633"/>
                </a:lnTo>
                <a:lnTo>
                  <a:pt x="21557" y="1319"/>
                </a:lnTo>
                <a:lnTo>
                  <a:pt x="21600" y="2159"/>
                </a:lnTo>
                <a:lnTo>
                  <a:pt x="21600" y="19440"/>
                </a:lnTo>
                <a:lnTo>
                  <a:pt x="21557" y="20281"/>
                </a:lnTo>
                <a:lnTo>
                  <a:pt x="21438" y="20967"/>
                </a:lnTo>
                <a:lnTo>
                  <a:pt x="21263" y="21430"/>
                </a:lnTo>
                <a:lnTo>
                  <a:pt x="21049" y="21600"/>
                </a:lnTo>
                <a:lnTo>
                  <a:pt x="551" y="21600"/>
                </a:lnTo>
                <a:lnTo>
                  <a:pt x="337" y="21430"/>
                </a:lnTo>
                <a:lnTo>
                  <a:pt x="162" y="20967"/>
                </a:lnTo>
                <a:lnTo>
                  <a:pt x="43" y="20281"/>
                </a:lnTo>
                <a:lnTo>
                  <a:pt x="0" y="19440"/>
                </a:lnTo>
                <a:lnTo>
                  <a:pt x="0" y="2159"/>
                </a:lnTo>
                <a:close/>
              </a:path>
            </a:pathLst>
          </a:custGeom>
          <a:ln w="25908">
            <a:solidFill>
              <a:srgbClr val="4F81BC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48" name="object 36"/>
          <p:cNvSpPr txBox="1"/>
          <p:nvPr/>
        </p:nvSpPr>
        <p:spPr>
          <a:xfrm>
            <a:off x="4767707" y="5411113"/>
            <a:ext cx="3430271" cy="3456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38100">
              <a:spcBef>
                <a:spcPts val="100"/>
              </a:spcBef>
              <a:defRPr spc="-5" sz="2400">
                <a:latin typeface="Arial"/>
                <a:ea typeface="Arial"/>
                <a:cs typeface="Arial"/>
                <a:sym typeface="Arial"/>
              </a:defRPr>
            </a:pPr>
            <a:r>
              <a:t>K</a:t>
            </a:r>
            <a:r>
              <a:rPr baseline="24304" spc="-7"/>
              <a:t>+</a:t>
            </a:r>
            <a:r>
              <a:t>, </a:t>
            </a:r>
            <a:r>
              <a:rPr spc="0"/>
              <a:t>Glutamate,</a:t>
            </a:r>
            <a:r>
              <a:rPr spc="-175"/>
              <a:t> </a:t>
            </a:r>
            <a:r>
              <a:t>Aspartate</a:t>
            </a:r>
          </a:p>
        </p:txBody>
      </p:sp>
      <p:sp>
        <p:nvSpPr>
          <p:cNvPr id="549" name="object 38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object 2"/>
          <p:cNvSpPr/>
          <p:nvPr/>
        </p:nvSpPr>
        <p:spPr>
          <a:xfrm>
            <a:off x="4453890" y="3931158"/>
            <a:ext cx="1" cy="618492"/>
          </a:xfrm>
          <a:prstGeom prst="line">
            <a:avLst/>
          </a:prstGeom>
          <a:ln w="25908">
            <a:solidFill>
              <a:srgbClr val="4674AB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52" name="object 3"/>
          <p:cNvSpPr/>
          <p:nvPr/>
        </p:nvSpPr>
        <p:spPr>
          <a:xfrm>
            <a:off x="4453890" y="1962150"/>
            <a:ext cx="1" cy="618491"/>
          </a:xfrm>
          <a:prstGeom prst="line">
            <a:avLst/>
          </a:prstGeom>
          <a:ln w="25908">
            <a:solidFill>
              <a:srgbClr val="3C6695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53" name="object 4"/>
          <p:cNvSpPr/>
          <p:nvPr/>
        </p:nvSpPr>
        <p:spPr>
          <a:xfrm>
            <a:off x="1143760" y="611886"/>
            <a:ext cx="6621782" cy="1350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160" y="0"/>
                </a:moveTo>
                <a:lnTo>
                  <a:pt x="440" y="0"/>
                </a:lnTo>
                <a:lnTo>
                  <a:pt x="301" y="110"/>
                </a:lnTo>
                <a:lnTo>
                  <a:pt x="180" y="417"/>
                </a:lnTo>
                <a:lnTo>
                  <a:pt x="85" y="884"/>
                </a:lnTo>
                <a:lnTo>
                  <a:pt x="22" y="1477"/>
                </a:lnTo>
                <a:lnTo>
                  <a:pt x="0" y="2160"/>
                </a:lnTo>
                <a:lnTo>
                  <a:pt x="0" y="19440"/>
                </a:lnTo>
                <a:lnTo>
                  <a:pt x="22" y="20123"/>
                </a:lnTo>
                <a:lnTo>
                  <a:pt x="85" y="20716"/>
                </a:lnTo>
                <a:lnTo>
                  <a:pt x="180" y="21183"/>
                </a:lnTo>
                <a:lnTo>
                  <a:pt x="301" y="21490"/>
                </a:lnTo>
                <a:lnTo>
                  <a:pt x="440" y="21600"/>
                </a:lnTo>
                <a:lnTo>
                  <a:pt x="21160" y="21600"/>
                </a:lnTo>
                <a:lnTo>
                  <a:pt x="21299" y="21490"/>
                </a:lnTo>
                <a:lnTo>
                  <a:pt x="21420" y="21183"/>
                </a:lnTo>
                <a:lnTo>
                  <a:pt x="21515" y="20716"/>
                </a:lnTo>
                <a:lnTo>
                  <a:pt x="21578" y="20123"/>
                </a:lnTo>
                <a:lnTo>
                  <a:pt x="21600" y="19440"/>
                </a:lnTo>
                <a:lnTo>
                  <a:pt x="21600" y="2160"/>
                </a:lnTo>
                <a:lnTo>
                  <a:pt x="21578" y="1477"/>
                </a:lnTo>
                <a:lnTo>
                  <a:pt x="21515" y="884"/>
                </a:lnTo>
                <a:lnTo>
                  <a:pt x="21420" y="417"/>
                </a:lnTo>
                <a:lnTo>
                  <a:pt x="21299" y="110"/>
                </a:lnTo>
                <a:lnTo>
                  <a:pt x="21160" y="0"/>
                </a:lnTo>
                <a:close/>
              </a:path>
            </a:pathLst>
          </a:custGeom>
          <a:solidFill>
            <a:srgbClr val="4F81BC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554" name="object 5"/>
          <p:cNvSpPr/>
          <p:nvPr/>
        </p:nvSpPr>
        <p:spPr>
          <a:xfrm>
            <a:off x="1143760" y="611886"/>
            <a:ext cx="6621782" cy="1350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"/>
                </a:moveTo>
                <a:lnTo>
                  <a:pt x="22" y="1477"/>
                </a:lnTo>
                <a:lnTo>
                  <a:pt x="85" y="884"/>
                </a:lnTo>
                <a:lnTo>
                  <a:pt x="180" y="417"/>
                </a:lnTo>
                <a:lnTo>
                  <a:pt x="301" y="110"/>
                </a:lnTo>
                <a:lnTo>
                  <a:pt x="440" y="0"/>
                </a:lnTo>
                <a:lnTo>
                  <a:pt x="21160" y="0"/>
                </a:lnTo>
                <a:lnTo>
                  <a:pt x="21299" y="110"/>
                </a:lnTo>
                <a:lnTo>
                  <a:pt x="21420" y="417"/>
                </a:lnTo>
                <a:lnTo>
                  <a:pt x="21515" y="884"/>
                </a:lnTo>
                <a:lnTo>
                  <a:pt x="21578" y="1477"/>
                </a:lnTo>
                <a:lnTo>
                  <a:pt x="21600" y="2160"/>
                </a:lnTo>
                <a:lnTo>
                  <a:pt x="21600" y="19440"/>
                </a:lnTo>
                <a:lnTo>
                  <a:pt x="21578" y="20123"/>
                </a:lnTo>
                <a:lnTo>
                  <a:pt x="21515" y="20716"/>
                </a:lnTo>
                <a:lnTo>
                  <a:pt x="21420" y="21183"/>
                </a:lnTo>
                <a:lnTo>
                  <a:pt x="21299" y="21490"/>
                </a:lnTo>
                <a:lnTo>
                  <a:pt x="21160" y="21600"/>
                </a:lnTo>
                <a:lnTo>
                  <a:pt x="440" y="21600"/>
                </a:lnTo>
                <a:lnTo>
                  <a:pt x="301" y="21490"/>
                </a:lnTo>
                <a:lnTo>
                  <a:pt x="180" y="21183"/>
                </a:lnTo>
                <a:lnTo>
                  <a:pt x="85" y="20716"/>
                </a:lnTo>
                <a:lnTo>
                  <a:pt x="22" y="20123"/>
                </a:lnTo>
                <a:lnTo>
                  <a:pt x="0" y="19440"/>
                </a:lnTo>
                <a:lnTo>
                  <a:pt x="0" y="2160"/>
                </a:lnTo>
                <a:close/>
              </a:path>
            </a:pathLst>
          </a:custGeom>
          <a:ln w="25907">
            <a:solidFill>
              <a:srgbClr val="FFFFFF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55" name="object 6"/>
          <p:cNvSpPr/>
          <p:nvPr/>
        </p:nvSpPr>
        <p:spPr>
          <a:xfrm>
            <a:off x="1379981" y="837438"/>
            <a:ext cx="6621782" cy="13502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160" y="0"/>
                </a:moveTo>
                <a:lnTo>
                  <a:pt x="440" y="0"/>
                </a:lnTo>
                <a:lnTo>
                  <a:pt x="301" y="110"/>
                </a:lnTo>
                <a:lnTo>
                  <a:pt x="180" y="417"/>
                </a:lnTo>
                <a:lnTo>
                  <a:pt x="85" y="884"/>
                </a:lnTo>
                <a:lnTo>
                  <a:pt x="22" y="1477"/>
                </a:lnTo>
                <a:lnTo>
                  <a:pt x="0" y="2160"/>
                </a:lnTo>
                <a:lnTo>
                  <a:pt x="0" y="19440"/>
                </a:lnTo>
                <a:lnTo>
                  <a:pt x="22" y="20123"/>
                </a:lnTo>
                <a:lnTo>
                  <a:pt x="85" y="20716"/>
                </a:lnTo>
                <a:lnTo>
                  <a:pt x="180" y="21183"/>
                </a:lnTo>
                <a:lnTo>
                  <a:pt x="301" y="21490"/>
                </a:lnTo>
                <a:lnTo>
                  <a:pt x="440" y="21600"/>
                </a:lnTo>
                <a:lnTo>
                  <a:pt x="21160" y="21600"/>
                </a:lnTo>
                <a:lnTo>
                  <a:pt x="21299" y="21490"/>
                </a:lnTo>
                <a:lnTo>
                  <a:pt x="21420" y="21183"/>
                </a:lnTo>
                <a:lnTo>
                  <a:pt x="21515" y="20716"/>
                </a:lnTo>
                <a:lnTo>
                  <a:pt x="21578" y="20123"/>
                </a:lnTo>
                <a:lnTo>
                  <a:pt x="21600" y="19440"/>
                </a:lnTo>
                <a:lnTo>
                  <a:pt x="21600" y="2160"/>
                </a:lnTo>
                <a:lnTo>
                  <a:pt x="21578" y="1477"/>
                </a:lnTo>
                <a:lnTo>
                  <a:pt x="21515" y="884"/>
                </a:lnTo>
                <a:lnTo>
                  <a:pt x="21420" y="417"/>
                </a:lnTo>
                <a:lnTo>
                  <a:pt x="21299" y="110"/>
                </a:lnTo>
                <a:lnTo>
                  <a:pt x="21160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556" name="object 7"/>
          <p:cNvSpPr/>
          <p:nvPr/>
        </p:nvSpPr>
        <p:spPr>
          <a:xfrm>
            <a:off x="1379981" y="837438"/>
            <a:ext cx="6621782" cy="13502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"/>
                </a:moveTo>
                <a:lnTo>
                  <a:pt x="22" y="1477"/>
                </a:lnTo>
                <a:lnTo>
                  <a:pt x="85" y="884"/>
                </a:lnTo>
                <a:lnTo>
                  <a:pt x="180" y="417"/>
                </a:lnTo>
                <a:lnTo>
                  <a:pt x="301" y="110"/>
                </a:lnTo>
                <a:lnTo>
                  <a:pt x="440" y="0"/>
                </a:lnTo>
                <a:lnTo>
                  <a:pt x="21160" y="0"/>
                </a:lnTo>
                <a:lnTo>
                  <a:pt x="21299" y="110"/>
                </a:lnTo>
                <a:lnTo>
                  <a:pt x="21420" y="417"/>
                </a:lnTo>
                <a:lnTo>
                  <a:pt x="21515" y="884"/>
                </a:lnTo>
                <a:lnTo>
                  <a:pt x="21578" y="1477"/>
                </a:lnTo>
                <a:lnTo>
                  <a:pt x="21600" y="2160"/>
                </a:lnTo>
                <a:lnTo>
                  <a:pt x="21600" y="19440"/>
                </a:lnTo>
                <a:lnTo>
                  <a:pt x="21578" y="20123"/>
                </a:lnTo>
                <a:lnTo>
                  <a:pt x="21515" y="20716"/>
                </a:lnTo>
                <a:lnTo>
                  <a:pt x="21420" y="21183"/>
                </a:lnTo>
                <a:lnTo>
                  <a:pt x="21299" y="21490"/>
                </a:lnTo>
                <a:lnTo>
                  <a:pt x="21160" y="21600"/>
                </a:lnTo>
                <a:lnTo>
                  <a:pt x="440" y="21600"/>
                </a:lnTo>
                <a:lnTo>
                  <a:pt x="301" y="21490"/>
                </a:lnTo>
                <a:lnTo>
                  <a:pt x="180" y="21183"/>
                </a:lnTo>
                <a:lnTo>
                  <a:pt x="85" y="20716"/>
                </a:lnTo>
                <a:lnTo>
                  <a:pt x="22" y="20123"/>
                </a:lnTo>
                <a:lnTo>
                  <a:pt x="0" y="19440"/>
                </a:lnTo>
                <a:lnTo>
                  <a:pt x="0" y="2160"/>
                </a:lnTo>
                <a:close/>
              </a:path>
            </a:pathLst>
          </a:custGeom>
          <a:ln w="25908">
            <a:solidFill>
              <a:srgbClr val="4F81BC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57" name="object 8"/>
          <p:cNvSpPr txBox="1"/>
          <p:nvPr>
            <p:ph type="title"/>
          </p:nvPr>
        </p:nvSpPr>
        <p:spPr>
          <a:xfrm>
            <a:off x="1709672" y="1151636"/>
            <a:ext cx="5962651" cy="605156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b="0" spc="-100" sz="3800">
                <a:solidFill>
                  <a:srgbClr val="000000"/>
                </a:solidFill>
              </a:defRPr>
            </a:pPr>
            <a:r>
              <a:t>Reperfusion of </a:t>
            </a:r>
            <a:r>
              <a:rPr spc="0"/>
              <a:t>ischemic</a:t>
            </a:r>
            <a:r>
              <a:t> </a:t>
            </a:r>
            <a:r>
              <a:rPr spc="0"/>
              <a:t>tissue</a:t>
            </a:r>
          </a:p>
        </p:txBody>
      </p:sp>
      <p:sp>
        <p:nvSpPr>
          <p:cNvPr id="558" name="object 9"/>
          <p:cNvSpPr/>
          <p:nvPr/>
        </p:nvSpPr>
        <p:spPr>
          <a:xfrm>
            <a:off x="838960" y="2580894"/>
            <a:ext cx="7231382" cy="1350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197" y="0"/>
                </a:moveTo>
                <a:lnTo>
                  <a:pt x="403" y="0"/>
                </a:lnTo>
                <a:lnTo>
                  <a:pt x="276" y="110"/>
                </a:lnTo>
                <a:lnTo>
                  <a:pt x="165" y="417"/>
                </a:lnTo>
                <a:lnTo>
                  <a:pt x="78" y="884"/>
                </a:lnTo>
                <a:lnTo>
                  <a:pt x="21" y="1477"/>
                </a:lnTo>
                <a:lnTo>
                  <a:pt x="0" y="2160"/>
                </a:lnTo>
                <a:lnTo>
                  <a:pt x="0" y="19440"/>
                </a:lnTo>
                <a:lnTo>
                  <a:pt x="21" y="20123"/>
                </a:lnTo>
                <a:lnTo>
                  <a:pt x="78" y="20716"/>
                </a:lnTo>
                <a:lnTo>
                  <a:pt x="165" y="21183"/>
                </a:lnTo>
                <a:lnTo>
                  <a:pt x="276" y="21490"/>
                </a:lnTo>
                <a:lnTo>
                  <a:pt x="403" y="21600"/>
                </a:lnTo>
                <a:lnTo>
                  <a:pt x="21197" y="21600"/>
                </a:lnTo>
                <a:lnTo>
                  <a:pt x="21324" y="21490"/>
                </a:lnTo>
                <a:lnTo>
                  <a:pt x="21435" y="21183"/>
                </a:lnTo>
                <a:lnTo>
                  <a:pt x="21522" y="20716"/>
                </a:lnTo>
                <a:lnTo>
                  <a:pt x="21579" y="20123"/>
                </a:lnTo>
                <a:lnTo>
                  <a:pt x="21600" y="19440"/>
                </a:lnTo>
                <a:lnTo>
                  <a:pt x="21600" y="2160"/>
                </a:lnTo>
                <a:lnTo>
                  <a:pt x="21579" y="1477"/>
                </a:lnTo>
                <a:lnTo>
                  <a:pt x="21522" y="884"/>
                </a:lnTo>
                <a:lnTo>
                  <a:pt x="21435" y="417"/>
                </a:lnTo>
                <a:lnTo>
                  <a:pt x="21324" y="110"/>
                </a:lnTo>
                <a:lnTo>
                  <a:pt x="21197" y="0"/>
                </a:lnTo>
                <a:close/>
              </a:path>
            </a:pathLst>
          </a:custGeom>
          <a:solidFill>
            <a:srgbClr val="4F81BC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559" name="object 10"/>
          <p:cNvSpPr/>
          <p:nvPr/>
        </p:nvSpPr>
        <p:spPr>
          <a:xfrm>
            <a:off x="838960" y="2580894"/>
            <a:ext cx="7231382" cy="13502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"/>
                </a:moveTo>
                <a:lnTo>
                  <a:pt x="21" y="1477"/>
                </a:lnTo>
                <a:lnTo>
                  <a:pt x="78" y="884"/>
                </a:lnTo>
                <a:lnTo>
                  <a:pt x="165" y="417"/>
                </a:lnTo>
                <a:lnTo>
                  <a:pt x="276" y="110"/>
                </a:lnTo>
                <a:lnTo>
                  <a:pt x="403" y="0"/>
                </a:lnTo>
                <a:lnTo>
                  <a:pt x="21197" y="0"/>
                </a:lnTo>
                <a:lnTo>
                  <a:pt x="21324" y="110"/>
                </a:lnTo>
                <a:lnTo>
                  <a:pt x="21435" y="417"/>
                </a:lnTo>
                <a:lnTo>
                  <a:pt x="21522" y="884"/>
                </a:lnTo>
                <a:lnTo>
                  <a:pt x="21579" y="1477"/>
                </a:lnTo>
                <a:lnTo>
                  <a:pt x="21600" y="2160"/>
                </a:lnTo>
                <a:lnTo>
                  <a:pt x="21600" y="19440"/>
                </a:lnTo>
                <a:lnTo>
                  <a:pt x="21579" y="20123"/>
                </a:lnTo>
                <a:lnTo>
                  <a:pt x="21522" y="20716"/>
                </a:lnTo>
                <a:lnTo>
                  <a:pt x="21435" y="21183"/>
                </a:lnTo>
                <a:lnTo>
                  <a:pt x="21324" y="21490"/>
                </a:lnTo>
                <a:lnTo>
                  <a:pt x="21197" y="21600"/>
                </a:lnTo>
                <a:lnTo>
                  <a:pt x="403" y="21600"/>
                </a:lnTo>
                <a:lnTo>
                  <a:pt x="276" y="21490"/>
                </a:lnTo>
                <a:lnTo>
                  <a:pt x="165" y="21183"/>
                </a:lnTo>
                <a:lnTo>
                  <a:pt x="78" y="20716"/>
                </a:lnTo>
                <a:lnTo>
                  <a:pt x="21" y="20123"/>
                </a:lnTo>
                <a:lnTo>
                  <a:pt x="0" y="19440"/>
                </a:lnTo>
                <a:lnTo>
                  <a:pt x="0" y="2160"/>
                </a:lnTo>
                <a:close/>
              </a:path>
            </a:pathLst>
          </a:custGeom>
          <a:ln w="25907">
            <a:solidFill>
              <a:srgbClr val="FFFFFF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60" name="object 11"/>
          <p:cNvSpPr/>
          <p:nvPr/>
        </p:nvSpPr>
        <p:spPr>
          <a:xfrm>
            <a:off x="1075181" y="2806444"/>
            <a:ext cx="7231382" cy="13502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1197" y="0"/>
                </a:moveTo>
                <a:lnTo>
                  <a:pt x="403" y="0"/>
                </a:lnTo>
                <a:lnTo>
                  <a:pt x="276" y="110"/>
                </a:lnTo>
                <a:lnTo>
                  <a:pt x="165" y="417"/>
                </a:lnTo>
                <a:lnTo>
                  <a:pt x="78" y="884"/>
                </a:lnTo>
                <a:lnTo>
                  <a:pt x="21" y="1477"/>
                </a:lnTo>
                <a:lnTo>
                  <a:pt x="0" y="2160"/>
                </a:lnTo>
                <a:lnTo>
                  <a:pt x="0" y="19440"/>
                </a:lnTo>
                <a:lnTo>
                  <a:pt x="21" y="20123"/>
                </a:lnTo>
                <a:lnTo>
                  <a:pt x="78" y="20716"/>
                </a:lnTo>
                <a:lnTo>
                  <a:pt x="165" y="21183"/>
                </a:lnTo>
                <a:lnTo>
                  <a:pt x="276" y="21490"/>
                </a:lnTo>
                <a:lnTo>
                  <a:pt x="403" y="21600"/>
                </a:lnTo>
                <a:lnTo>
                  <a:pt x="21197" y="21600"/>
                </a:lnTo>
                <a:lnTo>
                  <a:pt x="21324" y="21490"/>
                </a:lnTo>
                <a:lnTo>
                  <a:pt x="21435" y="21183"/>
                </a:lnTo>
                <a:lnTo>
                  <a:pt x="21522" y="20716"/>
                </a:lnTo>
                <a:lnTo>
                  <a:pt x="21579" y="20123"/>
                </a:lnTo>
                <a:lnTo>
                  <a:pt x="21600" y="19440"/>
                </a:lnTo>
                <a:lnTo>
                  <a:pt x="21600" y="2160"/>
                </a:lnTo>
                <a:lnTo>
                  <a:pt x="21579" y="1477"/>
                </a:lnTo>
                <a:lnTo>
                  <a:pt x="21522" y="884"/>
                </a:lnTo>
                <a:lnTo>
                  <a:pt x="21435" y="417"/>
                </a:lnTo>
                <a:lnTo>
                  <a:pt x="21324" y="110"/>
                </a:lnTo>
                <a:lnTo>
                  <a:pt x="21197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561" name="object 12"/>
          <p:cNvSpPr/>
          <p:nvPr/>
        </p:nvSpPr>
        <p:spPr>
          <a:xfrm>
            <a:off x="1075181" y="2806444"/>
            <a:ext cx="7231382" cy="13502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"/>
                </a:moveTo>
                <a:lnTo>
                  <a:pt x="21" y="1477"/>
                </a:lnTo>
                <a:lnTo>
                  <a:pt x="78" y="884"/>
                </a:lnTo>
                <a:lnTo>
                  <a:pt x="165" y="417"/>
                </a:lnTo>
                <a:lnTo>
                  <a:pt x="276" y="110"/>
                </a:lnTo>
                <a:lnTo>
                  <a:pt x="403" y="0"/>
                </a:lnTo>
                <a:lnTo>
                  <a:pt x="21197" y="0"/>
                </a:lnTo>
                <a:lnTo>
                  <a:pt x="21324" y="110"/>
                </a:lnTo>
                <a:lnTo>
                  <a:pt x="21435" y="417"/>
                </a:lnTo>
                <a:lnTo>
                  <a:pt x="21522" y="884"/>
                </a:lnTo>
                <a:lnTo>
                  <a:pt x="21579" y="1477"/>
                </a:lnTo>
                <a:lnTo>
                  <a:pt x="21600" y="2160"/>
                </a:lnTo>
                <a:lnTo>
                  <a:pt x="21600" y="19440"/>
                </a:lnTo>
                <a:lnTo>
                  <a:pt x="21579" y="20123"/>
                </a:lnTo>
                <a:lnTo>
                  <a:pt x="21522" y="20716"/>
                </a:lnTo>
                <a:lnTo>
                  <a:pt x="21435" y="21183"/>
                </a:lnTo>
                <a:lnTo>
                  <a:pt x="21324" y="21490"/>
                </a:lnTo>
                <a:lnTo>
                  <a:pt x="21197" y="21600"/>
                </a:lnTo>
                <a:lnTo>
                  <a:pt x="403" y="21600"/>
                </a:lnTo>
                <a:lnTo>
                  <a:pt x="276" y="21490"/>
                </a:lnTo>
                <a:lnTo>
                  <a:pt x="165" y="21183"/>
                </a:lnTo>
                <a:lnTo>
                  <a:pt x="78" y="20716"/>
                </a:lnTo>
                <a:lnTo>
                  <a:pt x="21" y="20123"/>
                </a:lnTo>
                <a:lnTo>
                  <a:pt x="0" y="19440"/>
                </a:lnTo>
                <a:lnTo>
                  <a:pt x="0" y="2160"/>
                </a:lnTo>
                <a:close/>
              </a:path>
            </a:pathLst>
          </a:custGeom>
          <a:ln w="25908">
            <a:solidFill>
              <a:srgbClr val="4F81BC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62" name="object 13"/>
          <p:cNvSpPr/>
          <p:nvPr/>
        </p:nvSpPr>
        <p:spPr>
          <a:xfrm>
            <a:off x="2058161" y="4549902"/>
            <a:ext cx="4792980" cy="13502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0992" y="0"/>
                </a:moveTo>
                <a:lnTo>
                  <a:pt x="608" y="0"/>
                </a:lnTo>
                <a:lnTo>
                  <a:pt x="416" y="110"/>
                </a:lnTo>
                <a:lnTo>
                  <a:pt x="249" y="417"/>
                </a:lnTo>
                <a:lnTo>
                  <a:pt x="117" y="884"/>
                </a:lnTo>
                <a:lnTo>
                  <a:pt x="31" y="1477"/>
                </a:lnTo>
                <a:lnTo>
                  <a:pt x="0" y="2160"/>
                </a:lnTo>
                <a:lnTo>
                  <a:pt x="0" y="19440"/>
                </a:lnTo>
                <a:lnTo>
                  <a:pt x="31" y="20123"/>
                </a:lnTo>
                <a:lnTo>
                  <a:pt x="117" y="20716"/>
                </a:lnTo>
                <a:lnTo>
                  <a:pt x="249" y="21183"/>
                </a:lnTo>
                <a:lnTo>
                  <a:pt x="416" y="21490"/>
                </a:lnTo>
                <a:lnTo>
                  <a:pt x="608" y="21600"/>
                </a:lnTo>
                <a:lnTo>
                  <a:pt x="20992" y="21600"/>
                </a:lnTo>
                <a:lnTo>
                  <a:pt x="21184" y="21490"/>
                </a:lnTo>
                <a:lnTo>
                  <a:pt x="21351" y="21183"/>
                </a:lnTo>
                <a:lnTo>
                  <a:pt x="21483" y="20716"/>
                </a:lnTo>
                <a:lnTo>
                  <a:pt x="21569" y="20123"/>
                </a:lnTo>
                <a:lnTo>
                  <a:pt x="21600" y="19440"/>
                </a:lnTo>
                <a:lnTo>
                  <a:pt x="21600" y="2160"/>
                </a:lnTo>
                <a:lnTo>
                  <a:pt x="21569" y="1477"/>
                </a:lnTo>
                <a:lnTo>
                  <a:pt x="21483" y="884"/>
                </a:lnTo>
                <a:lnTo>
                  <a:pt x="21351" y="417"/>
                </a:lnTo>
                <a:lnTo>
                  <a:pt x="21184" y="110"/>
                </a:lnTo>
                <a:lnTo>
                  <a:pt x="20992" y="0"/>
                </a:lnTo>
                <a:close/>
              </a:path>
            </a:pathLst>
          </a:custGeom>
          <a:solidFill>
            <a:srgbClr val="4F81BC"/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563" name="object 14"/>
          <p:cNvSpPr/>
          <p:nvPr/>
        </p:nvSpPr>
        <p:spPr>
          <a:xfrm>
            <a:off x="2058161" y="4549902"/>
            <a:ext cx="4792980" cy="13502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"/>
                </a:moveTo>
                <a:lnTo>
                  <a:pt x="31" y="1477"/>
                </a:lnTo>
                <a:lnTo>
                  <a:pt x="117" y="884"/>
                </a:lnTo>
                <a:lnTo>
                  <a:pt x="249" y="417"/>
                </a:lnTo>
                <a:lnTo>
                  <a:pt x="416" y="110"/>
                </a:lnTo>
                <a:lnTo>
                  <a:pt x="608" y="0"/>
                </a:lnTo>
                <a:lnTo>
                  <a:pt x="20992" y="0"/>
                </a:lnTo>
                <a:lnTo>
                  <a:pt x="21184" y="110"/>
                </a:lnTo>
                <a:lnTo>
                  <a:pt x="21351" y="417"/>
                </a:lnTo>
                <a:lnTo>
                  <a:pt x="21483" y="884"/>
                </a:lnTo>
                <a:lnTo>
                  <a:pt x="21569" y="1477"/>
                </a:lnTo>
                <a:lnTo>
                  <a:pt x="21600" y="2160"/>
                </a:lnTo>
                <a:lnTo>
                  <a:pt x="21600" y="19440"/>
                </a:lnTo>
                <a:lnTo>
                  <a:pt x="21569" y="20123"/>
                </a:lnTo>
                <a:lnTo>
                  <a:pt x="21483" y="20716"/>
                </a:lnTo>
                <a:lnTo>
                  <a:pt x="21351" y="21183"/>
                </a:lnTo>
                <a:lnTo>
                  <a:pt x="21184" y="21490"/>
                </a:lnTo>
                <a:lnTo>
                  <a:pt x="20992" y="21600"/>
                </a:lnTo>
                <a:lnTo>
                  <a:pt x="608" y="21600"/>
                </a:lnTo>
                <a:lnTo>
                  <a:pt x="416" y="21490"/>
                </a:lnTo>
                <a:lnTo>
                  <a:pt x="249" y="21183"/>
                </a:lnTo>
                <a:lnTo>
                  <a:pt x="117" y="20716"/>
                </a:lnTo>
                <a:lnTo>
                  <a:pt x="31" y="20123"/>
                </a:lnTo>
                <a:lnTo>
                  <a:pt x="0" y="19440"/>
                </a:lnTo>
                <a:lnTo>
                  <a:pt x="0" y="2160"/>
                </a:lnTo>
                <a:close/>
              </a:path>
            </a:pathLst>
          </a:custGeom>
          <a:ln w="25907">
            <a:solidFill>
              <a:srgbClr val="FFFFFF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64" name="object 15"/>
          <p:cNvSpPr/>
          <p:nvPr/>
        </p:nvSpPr>
        <p:spPr>
          <a:xfrm>
            <a:off x="2294382" y="4773929"/>
            <a:ext cx="4792980" cy="13502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20992" y="0"/>
                </a:moveTo>
                <a:lnTo>
                  <a:pt x="608" y="0"/>
                </a:lnTo>
                <a:lnTo>
                  <a:pt x="416" y="110"/>
                </a:lnTo>
                <a:lnTo>
                  <a:pt x="249" y="417"/>
                </a:lnTo>
                <a:lnTo>
                  <a:pt x="117" y="884"/>
                </a:lnTo>
                <a:lnTo>
                  <a:pt x="31" y="1477"/>
                </a:lnTo>
                <a:lnTo>
                  <a:pt x="0" y="2160"/>
                </a:lnTo>
                <a:lnTo>
                  <a:pt x="0" y="19440"/>
                </a:lnTo>
                <a:lnTo>
                  <a:pt x="31" y="20123"/>
                </a:lnTo>
                <a:lnTo>
                  <a:pt x="117" y="20716"/>
                </a:lnTo>
                <a:lnTo>
                  <a:pt x="249" y="21183"/>
                </a:lnTo>
                <a:lnTo>
                  <a:pt x="416" y="21490"/>
                </a:lnTo>
                <a:lnTo>
                  <a:pt x="608" y="21600"/>
                </a:lnTo>
                <a:lnTo>
                  <a:pt x="20992" y="21600"/>
                </a:lnTo>
                <a:lnTo>
                  <a:pt x="21184" y="21490"/>
                </a:lnTo>
                <a:lnTo>
                  <a:pt x="21351" y="21183"/>
                </a:lnTo>
                <a:lnTo>
                  <a:pt x="21483" y="20716"/>
                </a:lnTo>
                <a:lnTo>
                  <a:pt x="21569" y="20123"/>
                </a:lnTo>
                <a:lnTo>
                  <a:pt x="21600" y="19440"/>
                </a:lnTo>
                <a:lnTo>
                  <a:pt x="21600" y="2160"/>
                </a:lnTo>
                <a:lnTo>
                  <a:pt x="21569" y="1477"/>
                </a:lnTo>
                <a:lnTo>
                  <a:pt x="21483" y="884"/>
                </a:lnTo>
                <a:lnTo>
                  <a:pt x="21351" y="417"/>
                </a:lnTo>
                <a:lnTo>
                  <a:pt x="21184" y="110"/>
                </a:lnTo>
                <a:lnTo>
                  <a:pt x="20992" y="0"/>
                </a:lnTo>
                <a:close/>
              </a:path>
            </a:pathLst>
          </a:custGeom>
          <a:solidFill>
            <a:srgbClr val="FFFFFF">
              <a:alpha val="90194"/>
            </a:srgbClr>
          </a:solid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565" name="object 16"/>
          <p:cNvSpPr/>
          <p:nvPr/>
        </p:nvSpPr>
        <p:spPr>
          <a:xfrm>
            <a:off x="2294382" y="4773929"/>
            <a:ext cx="4792980" cy="135026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0" y="2160"/>
                </a:moveTo>
                <a:lnTo>
                  <a:pt x="31" y="1477"/>
                </a:lnTo>
                <a:lnTo>
                  <a:pt x="117" y="884"/>
                </a:lnTo>
                <a:lnTo>
                  <a:pt x="249" y="417"/>
                </a:lnTo>
                <a:lnTo>
                  <a:pt x="416" y="110"/>
                </a:lnTo>
                <a:lnTo>
                  <a:pt x="608" y="0"/>
                </a:lnTo>
                <a:lnTo>
                  <a:pt x="20992" y="0"/>
                </a:lnTo>
                <a:lnTo>
                  <a:pt x="21184" y="110"/>
                </a:lnTo>
                <a:lnTo>
                  <a:pt x="21351" y="417"/>
                </a:lnTo>
                <a:lnTo>
                  <a:pt x="21483" y="884"/>
                </a:lnTo>
                <a:lnTo>
                  <a:pt x="21569" y="1477"/>
                </a:lnTo>
                <a:lnTo>
                  <a:pt x="21600" y="2160"/>
                </a:lnTo>
                <a:lnTo>
                  <a:pt x="21600" y="19440"/>
                </a:lnTo>
                <a:lnTo>
                  <a:pt x="21569" y="20123"/>
                </a:lnTo>
                <a:lnTo>
                  <a:pt x="21483" y="20716"/>
                </a:lnTo>
                <a:lnTo>
                  <a:pt x="21351" y="21183"/>
                </a:lnTo>
                <a:lnTo>
                  <a:pt x="21184" y="21490"/>
                </a:lnTo>
                <a:lnTo>
                  <a:pt x="20992" y="21600"/>
                </a:lnTo>
                <a:lnTo>
                  <a:pt x="608" y="21600"/>
                </a:lnTo>
                <a:lnTo>
                  <a:pt x="416" y="21490"/>
                </a:lnTo>
                <a:lnTo>
                  <a:pt x="249" y="21183"/>
                </a:lnTo>
                <a:lnTo>
                  <a:pt x="117" y="20716"/>
                </a:lnTo>
                <a:lnTo>
                  <a:pt x="31" y="20123"/>
                </a:lnTo>
                <a:lnTo>
                  <a:pt x="0" y="19440"/>
                </a:lnTo>
                <a:lnTo>
                  <a:pt x="0" y="2160"/>
                </a:lnTo>
                <a:close/>
              </a:path>
            </a:pathLst>
          </a:custGeom>
          <a:ln w="25908">
            <a:solidFill>
              <a:srgbClr val="4F81BC"/>
            </a:solidFill>
          </a:ln>
        </p:spPr>
        <p:txBody>
          <a:bodyPr lIns="45719" rIns="45719"/>
          <a:lstStyle/>
          <a:p>
            <a:pPr/>
          </a:p>
        </p:txBody>
      </p:sp>
      <p:sp>
        <p:nvSpPr>
          <p:cNvPr id="566" name="object 17"/>
          <p:cNvSpPr txBox="1"/>
          <p:nvPr/>
        </p:nvSpPr>
        <p:spPr>
          <a:xfrm>
            <a:off x="1325624" y="3133674"/>
            <a:ext cx="6730367" cy="24842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spcBef>
                <a:spcPts val="100"/>
              </a:spcBef>
              <a:defRPr spc="-10" sz="3800"/>
            </a:pPr>
            <a:r>
              <a:t>Generation </a:t>
            </a:r>
            <a:r>
              <a:rPr spc="0"/>
              <a:t>of </a:t>
            </a:r>
            <a:r>
              <a:rPr spc="-35"/>
              <a:t>oxygen </a:t>
            </a:r>
            <a:r>
              <a:t>free</a:t>
            </a:r>
            <a:r>
              <a:rPr spc="-29"/>
              <a:t> </a:t>
            </a:r>
            <a:r>
              <a:rPr spc="-14"/>
              <a:t>radicals</a:t>
            </a:r>
          </a:p>
          <a:p>
            <a:pPr>
              <a:defRPr sz="38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>
              <a:defRPr sz="38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indent="1905" algn="ctr">
              <a:spcBef>
                <a:spcPts val="2200"/>
              </a:spcBef>
              <a:defRPr spc="-5" sz="3800"/>
            </a:pPr>
            <a:r>
              <a:t>Neuronal</a:t>
            </a:r>
            <a:r>
              <a:rPr spc="-40"/>
              <a:t> </a:t>
            </a:r>
            <a:r>
              <a:rPr spc="-10"/>
              <a:t>Damage</a:t>
            </a:r>
          </a:p>
        </p:txBody>
      </p:sp>
      <p:sp>
        <p:nvSpPr>
          <p:cNvPr id="567" name="object 19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object 2"/>
          <p:cNvSpPr/>
          <p:nvPr/>
        </p:nvSpPr>
        <p:spPr>
          <a:xfrm>
            <a:off x="2987479" y="656783"/>
            <a:ext cx="3223165" cy="515468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570" name="object 3"/>
          <p:cNvSpPr txBox="1"/>
          <p:nvPr>
            <p:ph type="title"/>
          </p:nvPr>
        </p:nvSpPr>
        <p:spPr>
          <a:xfrm>
            <a:off x="2940556" y="461898"/>
            <a:ext cx="3264536" cy="696597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pc="-100" sz="4400"/>
            </a:lvl1pPr>
          </a:lstStyle>
          <a:p>
            <a:pPr/>
            <a:r>
              <a:t>Brain Damage</a:t>
            </a:r>
          </a:p>
        </p:txBody>
      </p:sp>
      <p:sp>
        <p:nvSpPr>
          <p:cNvPr id="571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72" name="object 4"/>
          <p:cNvSpPr txBox="1"/>
          <p:nvPr/>
        </p:nvSpPr>
        <p:spPr>
          <a:xfrm>
            <a:off x="1983994" y="1540925"/>
            <a:ext cx="5582921" cy="35425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indent="-342900">
              <a:spcBef>
                <a:spcPts val="900"/>
              </a:spcBef>
              <a:buSzPct val="100000"/>
              <a:buFont typeface="Arial"/>
              <a:buChar char="•"/>
              <a:tabLst>
                <a:tab pos="355600" algn="l"/>
              </a:tabLst>
              <a:defRPr spc="-85" sz="3600"/>
            </a:pPr>
            <a:r>
              <a:t>Term</a:t>
            </a:r>
            <a:r>
              <a:rPr spc="-15"/>
              <a:t> </a:t>
            </a:r>
            <a:r>
              <a:rPr spc="-5"/>
              <a:t>Newborn:</a:t>
            </a:r>
          </a:p>
          <a:p>
            <a:pPr lvl="1" marL="756284" indent="-287020">
              <a:spcBef>
                <a:spcPts val="800"/>
              </a:spcBef>
              <a:buSzPct val="100000"/>
              <a:buFont typeface="Arial"/>
              <a:buChar char="–"/>
              <a:tabLst>
                <a:tab pos="749300" algn="l"/>
              </a:tabLst>
              <a:defRPr spc="-15" sz="3200">
                <a:solidFill>
                  <a:srgbClr val="0000CC"/>
                </a:solidFill>
              </a:defRPr>
            </a:pPr>
            <a:r>
              <a:t>Cerebral </a:t>
            </a:r>
            <a:r>
              <a:rPr spc="-20"/>
              <a:t>Cortex,</a:t>
            </a:r>
            <a:r>
              <a:t> </a:t>
            </a:r>
            <a:r>
              <a:rPr spc="0"/>
              <a:t>and</a:t>
            </a:r>
          </a:p>
          <a:p>
            <a:pPr lvl="1" marL="756284" indent="-287020">
              <a:spcBef>
                <a:spcPts val="700"/>
              </a:spcBef>
              <a:buSzPct val="100000"/>
              <a:buFont typeface="Arial"/>
              <a:buChar char="–"/>
              <a:tabLst>
                <a:tab pos="749300" algn="l"/>
              </a:tabLst>
              <a:defRPr sz="3200">
                <a:solidFill>
                  <a:srgbClr val="0000CC"/>
                </a:solidFill>
              </a:defRPr>
            </a:pPr>
            <a:r>
              <a:t>Basal</a:t>
            </a:r>
            <a:r>
              <a:rPr spc="-15"/>
              <a:t> </a:t>
            </a:r>
            <a:r>
              <a:t>Ganglia</a:t>
            </a:r>
          </a:p>
          <a:p>
            <a:pPr lvl="1">
              <a:buClr>
                <a:srgbClr val="0000CC"/>
              </a:buClr>
              <a:buSzPct val="100000"/>
              <a:buFont typeface="Arial"/>
              <a:buChar char="–"/>
              <a:defRPr sz="52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55600" algn="l"/>
              </a:tabLst>
              <a:defRPr spc="-20" sz="3600"/>
            </a:pPr>
            <a:r>
              <a:t>Preterm</a:t>
            </a:r>
            <a:r>
              <a:rPr spc="-25"/>
              <a:t> </a:t>
            </a:r>
            <a:r>
              <a:rPr spc="-5"/>
              <a:t>Newborn:</a:t>
            </a:r>
          </a:p>
          <a:p>
            <a:pPr lvl="1" marL="756284" indent="-287020">
              <a:spcBef>
                <a:spcPts val="700"/>
              </a:spcBef>
              <a:buSzPct val="100000"/>
              <a:buFont typeface="Arial"/>
              <a:buChar char="–"/>
              <a:tabLst>
                <a:tab pos="749300" algn="l"/>
              </a:tabLst>
              <a:defRPr spc="-10" sz="3200">
                <a:solidFill>
                  <a:srgbClr val="0000CC"/>
                </a:solidFill>
              </a:defRPr>
            </a:pPr>
            <a:r>
              <a:t>Periventricular White</a:t>
            </a:r>
            <a:r>
              <a:rPr spc="-35"/>
              <a:t> </a:t>
            </a:r>
            <a:r>
              <a:rPr spc="-65"/>
              <a:t>Matter.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4" name="object 2"/>
          <p:cNvSpPr/>
          <p:nvPr/>
        </p:nvSpPr>
        <p:spPr>
          <a:xfrm>
            <a:off x="1483957" y="452939"/>
            <a:ext cx="6219136" cy="47804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575" name="object 3"/>
          <p:cNvSpPr txBox="1"/>
          <p:nvPr>
            <p:ph type="title"/>
          </p:nvPr>
        </p:nvSpPr>
        <p:spPr>
          <a:xfrm>
            <a:off x="1451227" y="283209"/>
            <a:ext cx="6237606" cy="635001"/>
          </a:xfrm>
          <a:prstGeom prst="rect">
            <a:avLst/>
          </a:prstGeom>
        </p:spPr>
        <p:txBody>
          <a:bodyPr/>
          <a:lstStyle/>
          <a:p>
            <a:pPr indent="12700">
              <a:defRPr spc="-100"/>
            </a:pPr>
            <a:r>
              <a:t>Circulatory Response of</a:t>
            </a:r>
            <a:r>
              <a:rPr spc="0"/>
              <a:t> </a:t>
            </a:r>
            <a:r>
              <a:t>Fetus</a:t>
            </a:r>
          </a:p>
        </p:txBody>
      </p:sp>
      <p:sp>
        <p:nvSpPr>
          <p:cNvPr id="576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77" name="object 4"/>
          <p:cNvSpPr txBox="1"/>
          <p:nvPr/>
        </p:nvSpPr>
        <p:spPr>
          <a:xfrm>
            <a:off x="535940" y="1236216"/>
            <a:ext cx="7988301" cy="40965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marR="5080" indent="-342900">
              <a:spcBef>
                <a:spcPts val="100"/>
              </a:spcBef>
              <a:buSzPct val="100000"/>
              <a:buFont typeface="Arial"/>
              <a:buChar char="•"/>
              <a:tabLst>
                <a:tab pos="355600" algn="l"/>
              </a:tabLst>
              <a:defRPr spc="-5" sz="3600"/>
            </a:pPr>
            <a:r>
              <a:t>Increased shunting </a:t>
            </a:r>
            <a:r>
              <a:rPr spc="-10"/>
              <a:t>through </a:t>
            </a:r>
            <a:r>
              <a:rPr spc="0"/>
              <a:t>Ductus  </a:t>
            </a:r>
            <a:r>
              <a:rPr spc="-25"/>
              <a:t>Venosus, </a:t>
            </a:r>
            <a:r>
              <a:rPr spc="0"/>
              <a:t>Ductus </a:t>
            </a:r>
            <a:r>
              <a:t>Arteriosus </a:t>
            </a:r>
            <a:r>
              <a:rPr spc="0"/>
              <a:t>and </a:t>
            </a:r>
            <a:r>
              <a:rPr spc="-20"/>
              <a:t>Foramen  </a:t>
            </a:r>
            <a:r>
              <a:rPr spc="-10"/>
              <a:t>Ovale.</a:t>
            </a:r>
          </a:p>
          <a:p>
            <a:pPr>
              <a:buSzPct val="100000"/>
              <a:buFont typeface="Arial"/>
              <a:buChar char="•"/>
              <a:defRPr sz="52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marR="314325" indent="-342900">
              <a:buSzPct val="100000"/>
              <a:buFont typeface="Arial"/>
              <a:buChar char="•"/>
              <a:tabLst>
                <a:tab pos="355600" algn="l"/>
              </a:tabLst>
              <a:defRPr spc="-5" sz="3600"/>
            </a:pPr>
            <a:r>
              <a:t>Inadequate perfusion of</a:t>
            </a:r>
            <a:r>
              <a:rPr spc="-100"/>
              <a:t> </a:t>
            </a:r>
            <a:r>
              <a:t>periventricular  </a:t>
            </a:r>
            <a:r>
              <a:rPr spc="-10"/>
              <a:t>white </a:t>
            </a:r>
            <a:r>
              <a:rPr spc="-25"/>
              <a:t>matter </a:t>
            </a:r>
            <a:r>
              <a:rPr spc="0">
                <a:latin typeface="Wingdings"/>
                <a:ea typeface="Wingdings"/>
                <a:cs typeface="Wingdings"/>
                <a:sym typeface="Wingdings"/>
              </a:rPr>
              <a:t></a:t>
            </a:r>
            <a:r>
              <a:rPr spc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pc="0">
                <a:latin typeface="Wingdings"/>
                <a:ea typeface="Wingdings"/>
                <a:cs typeface="Wingdings"/>
                <a:sym typeface="Wingdings"/>
              </a:rPr>
              <a:t></a:t>
            </a:r>
            <a:r>
              <a:rPr spc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pc="0">
                <a:latin typeface="Wingdings"/>
                <a:ea typeface="Wingdings"/>
                <a:cs typeface="Wingdings"/>
                <a:sym typeface="Wingdings"/>
              </a:rPr>
              <a:t></a:t>
            </a:r>
            <a:r>
              <a:rPr spc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1" spc="-15" sz="4000">
                <a:solidFill>
                  <a:srgbClr val="0000FF"/>
                </a:solidFill>
              </a:rPr>
              <a:t>PVL </a:t>
            </a:r>
            <a:r>
              <a:rPr b="1" spc="-15" sz="4000"/>
              <a:t> </a:t>
            </a:r>
            <a:r>
              <a:t>(periventricular</a:t>
            </a:r>
            <a:r>
              <a:rPr spc="-45"/>
              <a:t> </a:t>
            </a:r>
            <a:r>
              <a:t>leucomalacia).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9" name="object 2"/>
          <p:cNvSpPr/>
          <p:nvPr/>
        </p:nvSpPr>
        <p:spPr>
          <a:xfrm>
            <a:off x="1948663" y="647238"/>
            <a:ext cx="5270670" cy="52501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580" name="object 3"/>
          <p:cNvSpPr txBox="1"/>
          <p:nvPr/>
        </p:nvSpPr>
        <p:spPr>
          <a:xfrm>
            <a:off x="535939" y="475233"/>
            <a:ext cx="7044692" cy="49566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023619" algn="ctr">
              <a:spcBef>
                <a:spcPts val="100"/>
              </a:spcBef>
              <a:defRPr b="1" spc="-4" sz="4400">
                <a:solidFill>
                  <a:srgbClr val="375F92"/>
                </a:solidFill>
              </a:defRPr>
            </a:pPr>
            <a:r>
              <a:t>Causes </a:t>
            </a:r>
            <a:r>
              <a:rPr spc="0"/>
              <a:t>of</a:t>
            </a:r>
            <a:r>
              <a:rPr spc="-39"/>
              <a:t> </a:t>
            </a:r>
            <a:r>
              <a:rPr spc="-9"/>
              <a:t>Hypotension</a:t>
            </a:r>
          </a:p>
          <a:p>
            <a:pPr marL="355600" indent="-342900">
              <a:spcBef>
                <a:spcPts val="3600"/>
              </a:spcBef>
              <a:buSzPct val="100000"/>
              <a:buFont typeface="Arial"/>
              <a:buChar char="•"/>
              <a:tabLst>
                <a:tab pos="355600" algn="l"/>
              </a:tabLst>
              <a:defRPr spc="-15" sz="4400"/>
            </a:pPr>
            <a:r>
              <a:t>Myocardial </a:t>
            </a:r>
            <a:r>
              <a:rPr spc="-4"/>
              <a:t>Dysfunction,</a:t>
            </a:r>
          </a:p>
          <a:p>
            <a:pPr>
              <a:buSzPct val="100000"/>
              <a:buFont typeface="Arial"/>
              <a:buChar char="•"/>
              <a:defRPr sz="6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55600" algn="l"/>
              </a:tabLst>
              <a:defRPr sz="4400"/>
            </a:pPr>
            <a:r>
              <a:t>Capillary Leak </a:t>
            </a:r>
            <a:r>
              <a:rPr spc="-15"/>
              <a:t>Syndrome,</a:t>
            </a:r>
            <a:r>
              <a:rPr spc="-39"/>
              <a:t> </a:t>
            </a:r>
            <a:r>
              <a:t>and</a:t>
            </a:r>
          </a:p>
          <a:p>
            <a:pPr>
              <a:buSzPct val="100000"/>
              <a:buFont typeface="Arial"/>
              <a:buChar char="•"/>
              <a:defRPr sz="6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55600" algn="l"/>
              </a:tabLst>
              <a:defRPr spc="-4" sz="4400"/>
            </a:pPr>
            <a:r>
              <a:t>Hypovolemia.</a:t>
            </a:r>
          </a:p>
        </p:txBody>
      </p:sp>
      <p:sp>
        <p:nvSpPr>
          <p:cNvPr id="581" name="object 5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" name="object 2"/>
          <p:cNvSpPr/>
          <p:nvPr/>
        </p:nvSpPr>
        <p:spPr>
          <a:xfrm>
            <a:off x="2764803" y="1953579"/>
            <a:ext cx="3640149" cy="76171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584" name="object 3"/>
          <p:cNvSpPr/>
          <p:nvPr/>
        </p:nvSpPr>
        <p:spPr>
          <a:xfrm>
            <a:off x="1769364" y="2555748"/>
            <a:ext cx="5658613" cy="1999489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585" name="object 4"/>
          <p:cNvSpPr txBox="1"/>
          <p:nvPr>
            <p:ph type="title"/>
          </p:nvPr>
        </p:nvSpPr>
        <p:spPr>
          <a:xfrm>
            <a:off x="2318385" y="1726513"/>
            <a:ext cx="4509135" cy="2220597"/>
          </a:xfrm>
          <a:prstGeom prst="rect">
            <a:avLst/>
          </a:prstGeom>
        </p:spPr>
        <p:txBody>
          <a:bodyPr/>
          <a:lstStyle/>
          <a:p>
            <a:pPr marR="5080" indent="398145">
              <a:spcBef>
                <a:spcPts val="100"/>
              </a:spcBef>
              <a:defRPr sz="7200">
                <a:latin typeface="Verdana"/>
                <a:ea typeface="Verdana"/>
                <a:cs typeface="Verdana"/>
                <a:sym typeface="Verdana"/>
              </a:defRPr>
            </a:pPr>
            <a:r>
              <a:t>Clinical  </a:t>
            </a:r>
            <a:r>
              <a:rPr spc="-100"/>
              <a:t>Features</a:t>
            </a:r>
          </a:p>
        </p:txBody>
      </p:sp>
      <p:sp>
        <p:nvSpPr>
          <p:cNvPr id="586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8" name="object 5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89" name="object 2"/>
          <p:cNvSpPr txBox="1"/>
          <p:nvPr>
            <p:ph type="title"/>
          </p:nvPr>
        </p:nvSpPr>
        <p:spPr>
          <a:xfrm>
            <a:off x="2711575" y="286256"/>
            <a:ext cx="3721736" cy="696596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b="0" spc="-100" sz="4400">
                <a:solidFill>
                  <a:srgbClr val="0000FF"/>
                </a:solidFill>
              </a:defRPr>
            </a:lvl1pPr>
          </a:lstStyle>
          <a:p>
            <a:pPr/>
            <a:r>
              <a:t>Clinical Features</a:t>
            </a:r>
          </a:p>
        </p:txBody>
      </p:sp>
      <p:sp>
        <p:nvSpPr>
          <p:cNvPr id="590" name="object 3"/>
          <p:cNvSpPr txBox="1"/>
          <p:nvPr/>
        </p:nvSpPr>
        <p:spPr>
          <a:xfrm>
            <a:off x="535940" y="1239899"/>
            <a:ext cx="7529194" cy="44061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marR="5080" indent="-342900">
              <a:spcBef>
                <a:spcPts val="100"/>
              </a:spcBef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5" sz="3200"/>
            </a:pPr>
            <a:r>
              <a:t>Perinatal </a:t>
            </a:r>
            <a:r>
              <a:rPr spc="-10"/>
              <a:t>Asphyxia </a:t>
            </a:r>
            <a:r>
              <a:rPr spc="-5"/>
              <a:t>(no breathing or </a:t>
            </a:r>
            <a:r>
              <a:rPr spc="-10"/>
              <a:t>difficult  </a:t>
            </a:r>
            <a:r>
              <a:rPr spc="-5"/>
              <a:t>breathing </a:t>
            </a:r>
            <a:r>
              <a:rPr spc="-10"/>
              <a:t>at</a:t>
            </a:r>
            <a:r>
              <a:rPr spc="10"/>
              <a:t> </a:t>
            </a:r>
            <a:r>
              <a:rPr spc="-5"/>
              <a:t>birth).</a:t>
            </a:r>
          </a:p>
          <a:p>
            <a:pPr>
              <a:buSzPct val="100000"/>
              <a:buFont typeface="Arial"/>
              <a:buChar char="•"/>
              <a:defRPr sz="4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z="3200"/>
            </a:pPr>
            <a:r>
              <a:t>IUGR,</a:t>
            </a:r>
          </a:p>
          <a:p>
            <a:pPr>
              <a:buSzPct val="100000"/>
              <a:buFont typeface="Arial"/>
              <a:buChar char="•"/>
              <a:defRPr sz="4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5" sz="3200"/>
            </a:pPr>
            <a:r>
              <a:t>MSAF </a:t>
            </a:r>
            <a:r>
              <a:rPr spc="-15"/>
              <a:t>(Fetal </a:t>
            </a:r>
            <a:r>
              <a:rPr spc="-10"/>
              <a:t>Distress), </a:t>
            </a:r>
            <a:r>
              <a:rPr spc="-5" sz="1200">
                <a:solidFill>
                  <a:srgbClr val="0000CC"/>
                </a:solidFill>
              </a:rPr>
              <a:t>Meconium Stained </a:t>
            </a:r>
            <a:r>
              <a:rPr spc="0" sz="1200">
                <a:solidFill>
                  <a:srgbClr val="0000CC"/>
                </a:solidFill>
              </a:rPr>
              <a:t>Amniotic</a:t>
            </a:r>
            <a:r>
              <a:rPr spc="-45" sz="1200">
                <a:solidFill>
                  <a:srgbClr val="0000CC"/>
                </a:solidFill>
              </a:rPr>
              <a:t> </a:t>
            </a:r>
            <a:r>
              <a:rPr spc="-5" sz="1200">
                <a:solidFill>
                  <a:srgbClr val="0000CC"/>
                </a:solidFill>
              </a:rPr>
              <a:t>Fluid</a:t>
            </a:r>
            <a:endParaRPr spc="-1" sz="1200"/>
          </a:p>
          <a:p>
            <a:pPr>
              <a:buSzPct val="100000"/>
              <a:buFont typeface="Arial"/>
              <a:buChar char="•"/>
              <a:defRPr sz="4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0" sz="3200"/>
            </a:pPr>
            <a:r>
              <a:t>Hypotonic</a:t>
            </a:r>
            <a:r>
              <a:rPr spc="15"/>
              <a:t> </a:t>
            </a:r>
            <a:r>
              <a:rPr spc="-20"/>
              <a:t>State.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2" name="object 2"/>
          <p:cNvSpPr/>
          <p:nvPr/>
        </p:nvSpPr>
        <p:spPr>
          <a:xfrm>
            <a:off x="2702814" y="647238"/>
            <a:ext cx="3771899" cy="439102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593" name="object 3"/>
          <p:cNvSpPr txBox="1"/>
          <p:nvPr/>
        </p:nvSpPr>
        <p:spPr>
          <a:xfrm>
            <a:off x="2675001" y="475233"/>
            <a:ext cx="4778376" cy="49566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12700">
              <a:spcBef>
                <a:spcPts val="100"/>
              </a:spcBef>
              <a:defRPr b="1" spc="-4" sz="4400">
                <a:solidFill>
                  <a:srgbClr val="006FC0"/>
                </a:solidFill>
              </a:defRPr>
            </a:pPr>
            <a:r>
              <a:t>Clinical</a:t>
            </a:r>
            <a:r>
              <a:rPr spc="-39"/>
              <a:t> </a:t>
            </a:r>
            <a:r>
              <a:rPr spc="-19"/>
              <a:t>Features</a:t>
            </a:r>
          </a:p>
          <a:p>
            <a:pPr marL="502919" indent="-344170">
              <a:spcBef>
                <a:spcPts val="3600"/>
              </a:spcBef>
              <a:buSzPct val="100000"/>
              <a:buFont typeface="Arial"/>
              <a:buChar char="•"/>
              <a:tabLst>
                <a:tab pos="495300" algn="l"/>
              </a:tabLst>
              <a:defRPr sz="4400"/>
            </a:pPr>
            <a:r>
              <a:t>Mild</a:t>
            </a:r>
            <a:r>
              <a:rPr spc="-4"/>
              <a:t> HIE,</a:t>
            </a:r>
          </a:p>
          <a:p>
            <a:pPr>
              <a:buSzPct val="100000"/>
              <a:buFont typeface="Arial"/>
              <a:buChar char="•"/>
              <a:defRPr sz="6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502919" indent="-344170">
              <a:buSzPct val="100000"/>
              <a:buFont typeface="Arial"/>
              <a:buChar char="•"/>
              <a:tabLst>
                <a:tab pos="495300" algn="l"/>
              </a:tabLst>
              <a:defRPr spc="-19" sz="4400"/>
            </a:pPr>
            <a:r>
              <a:t>Moderate </a:t>
            </a:r>
            <a:r>
              <a:rPr spc="-4"/>
              <a:t>HIE,</a:t>
            </a:r>
            <a:r>
              <a:rPr spc="-70"/>
              <a:t> </a:t>
            </a:r>
            <a:r>
              <a:rPr spc="0"/>
              <a:t>and</a:t>
            </a:r>
          </a:p>
          <a:p>
            <a:pPr>
              <a:buSzPct val="100000"/>
              <a:buFont typeface="Arial"/>
              <a:buChar char="•"/>
              <a:defRPr sz="6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502919" indent="-344170">
              <a:buSzPct val="100000"/>
              <a:buFont typeface="Arial"/>
              <a:buChar char="•"/>
              <a:tabLst>
                <a:tab pos="495300" algn="l"/>
              </a:tabLst>
              <a:defRPr spc="-19" sz="4400"/>
            </a:pPr>
            <a:r>
              <a:t>Severe</a:t>
            </a:r>
            <a:r>
              <a:rPr spc="-4"/>
              <a:t> HIE.</a:t>
            </a:r>
          </a:p>
        </p:txBody>
      </p:sp>
      <p:sp>
        <p:nvSpPr>
          <p:cNvPr id="594" name="object 5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6" name="object 2"/>
          <p:cNvSpPr/>
          <p:nvPr/>
        </p:nvSpPr>
        <p:spPr>
          <a:xfrm>
            <a:off x="3623695" y="510078"/>
            <a:ext cx="1950694" cy="429556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597" name="object 3"/>
          <p:cNvSpPr txBox="1"/>
          <p:nvPr>
            <p:ph type="title"/>
          </p:nvPr>
        </p:nvSpPr>
        <p:spPr>
          <a:xfrm>
            <a:off x="3577590" y="324052"/>
            <a:ext cx="1988821" cy="697232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 sz="4400">
                <a:solidFill>
                  <a:srgbClr val="006FC0"/>
                </a:solidFill>
              </a:defRPr>
            </a:pPr>
            <a:r>
              <a:t>Mild </a:t>
            </a:r>
            <a:r>
              <a:rPr spc="0"/>
              <a:t>HIE</a:t>
            </a:r>
          </a:p>
        </p:txBody>
      </p:sp>
      <p:sp>
        <p:nvSpPr>
          <p:cNvPr id="598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599" name="object 4"/>
          <p:cNvSpPr txBox="1"/>
          <p:nvPr/>
        </p:nvSpPr>
        <p:spPr>
          <a:xfrm>
            <a:off x="535939" y="1347469"/>
            <a:ext cx="7209792" cy="4513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indent="-342900">
              <a:spcBef>
                <a:spcPts val="100"/>
              </a:spcBef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30" sz="3000"/>
            </a:pPr>
            <a:r>
              <a:t>Transient</a:t>
            </a:r>
            <a:r>
              <a:rPr spc="-15"/>
              <a:t> </a:t>
            </a:r>
            <a:r>
              <a:rPr spc="-5"/>
              <a:t>abnormalities,</a:t>
            </a:r>
          </a:p>
          <a:p>
            <a:pPr>
              <a:buSzPct val="100000"/>
              <a:buFont typeface="Arial"/>
              <a:buChar char="•"/>
              <a:defRPr sz="37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5" sz="3000"/>
            </a:pPr>
            <a:r>
              <a:t>Poor</a:t>
            </a:r>
            <a:r>
              <a:rPr spc="-5"/>
              <a:t> Feeding,</a:t>
            </a:r>
          </a:p>
          <a:p>
            <a:pPr>
              <a:buSzPct val="100000"/>
              <a:buFont typeface="Arial"/>
              <a:buChar char="•"/>
              <a:defRPr sz="37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20" sz="3000"/>
            </a:pPr>
            <a:r>
              <a:t>Irritability, </a:t>
            </a:r>
            <a:r>
              <a:rPr spc="-5"/>
              <a:t>or </a:t>
            </a:r>
            <a:r>
              <a:t>excessive </a:t>
            </a:r>
            <a:r>
              <a:rPr spc="5"/>
              <a:t>crying, </a:t>
            </a:r>
            <a:r>
              <a:rPr spc="-5"/>
              <a:t>or</a:t>
            </a:r>
            <a:r>
              <a:rPr spc="70"/>
              <a:t> </a:t>
            </a:r>
            <a:r>
              <a:rPr spc="-10"/>
              <a:t>sleepiness,</a:t>
            </a:r>
          </a:p>
          <a:p>
            <a:pPr>
              <a:buSzPct val="100000"/>
              <a:buFont typeface="Arial"/>
              <a:buChar char="•"/>
              <a:defRPr sz="37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0" sz="3000"/>
            </a:pPr>
            <a:r>
              <a:t>Slightly </a:t>
            </a:r>
            <a:r>
              <a:rPr spc="-5"/>
              <a:t>increased</a:t>
            </a:r>
            <a:r>
              <a:rPr spc="5"/>
              <a:t> </a:t>
            </a:r>
            <a:r>
              <a:t>muscle-tone,</a:t>
            </a:r>
          </a:p>
          <a:p>
            <a:pPr>
              <a:buSzPct val="100000"/>
              <a:buFont typeface="Arial"/>
              <a:buChar char="•"/>
              <a:defRPr sz="37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z="3000"/>
            </a:pPr>
            <a:r>
              <a:t>Brisk</a:t>
            </a:r>
            <a:r>
              <a:rPr spc="10"/>
              <a:t> </a:t>
            </a:r>
            <a:r>
              <a:rPr spc="-5"/>
              <a:t>DTR.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" name="object 2"/>
          <p:cNvSpPr/>
          <p:nvPr/>
        </p:nvSpPr>
        <p:spPr>
          <a:xfrm>
            <a:off x="3006999" y="647238"/>
            <a:ext cx="3182586" cy="439102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602" name="object 3"/>
          <p:cNvSpPr txBox="1"/>
          <p:nvPr/>
        </p:nvSpPr>
        <p:spPr>
          <a:xfrm>
            <a:off x="2060194" y="475233"/>
            <a:ext cx="5273041" cy="49566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241934" algn="ctr">
              <a:spcBef>
                <a:spcPts val="100"/>
              </a:spcBef>
              <a:defRPr b="1" spc="-25" sz="4400">
                <a:solidFill>
                  <a:srgbClr val="0000CC"/>
                </a:solidFill>
              </a:defRPr>
            </a:pPr>
            <a:r>
              <a:t>Moderate</a:t>
            </a:r>
            <a:r>
              <a:rPr spc="-39"/>
              <a:t> </a:t>
            </a:r>
            <a:r>
              <a:rPr spc="0"/>
              <a:t>HIE</a:t>
            </a:r>
          </a:p>
          <a:p>
            <a:pPr marL="355600" indent="-342900">
              <a:spcBef>
                <a:spcPts val="3600"/>
              </a:spcBef>
              <a:buSzPct val="100000"/>
              <a:buFont typeface="Arial"/>
              <a:buChar char="•"/>
              <a:tabLst>
                <a:tab pos="355600" algn="l"/>
              </a:tabLst>
              <a:defRPr spc="-9" sz="4400"/>
            </a:pPr>
            <a:r>
              <a:t>Lethargic,</a:t>
            </a:r>
          </a:p>
          <a:p>
            <a:pPr>
              <a:buSzPct val="100000"/>
              <a:buFont typeface="Arial"/>
              <a:buChar char="•"/>
              <a:defRPr sz="6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55600" algn="l"/>
              </a:tabLst>
              <a:defRPr spc="-9" sz="4400"/>
            </a:pPr>
            <a:r>
              <a:t>Significant</a:t>
            </a:r>
            <a:r>
              <a:rPr spc="-60"/>
              <a:t> </a:t>
            </a:r>
            <a:r>
              <a:rPr spc="-15"/>
              <a:t>hypotonia,</a:t>
            </a:r>
          </a:p>
          <a:p>
            <a:pPr>
              <a:buSzPct val="100000"/>
              <a:buFont typeface="Arial"/>
              <a:buChar char="•"/>
              <a:defRPr sz="6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55600" algn="l"/>
              </a:tabLst>
              <a:defRPr spc="-4" sz="4400"/>
            </a:pPr>
            <a:r>
              <a:t>Diminished</a:t>
            </a:r>
            <a:r>
              <a:rPr spc="-15"/>
              <a:t> DTR,</a:t>
            </a:r>
          </a:p>
        </p:txBody>
      </p:sp>
      <p:sp>
        <p:nvSpPr>
          <p:cNvPr id="603" name="object 5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object 2"/>
          <p:cNvSpPr/>
          <p:nvPr/>
        </p:nvSpPr>
        <p:spPr>
          <a:xfrm>
            <a:off x="3171520" y="519623"/>
            <a:ext cx="2816975" cy="42001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11" name="object 3"/>
          <p:cNvSpPr txBox="1"/>
          <p:nvPr>
            <p:ph type="title"/>
          </p:nvPr>
        </p:nvSpPr>
        <p:spPr>
          <a:xfrm>
            <a:off x="3153916" y="324052"/>
            <a:ext cx="2837182" cy="697232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z="4400"/>
            </a:pPr>
            <a:r>
              <a:t>AAP</a:t>
            </a:r>
            <a:r>
              <a:rPr spc="-100"/>
              <a:t> Criteria</a:t>
            </a:r>
          </a:p>
        </p:txBody>
      </p:sp>
      <p:sp>
        <p:nvSpPr>
          <p:cNvPr id="112" name="object 6"/>
          <p:cNvSpPr txBox="1"/>
          <p:nvPr>
            <p:ph type="sldNum" sz="quarter" idx="4294967295"/>
          </p:nvPr>
        </p:nvSpPr>
        <p:spPr>
          <a:xfrm>
            <a:off x="8414256" y="6409435"/>
            <a:ext cx="127001" cy="16002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13" name="object 4"/>
          <p:cNvSpPr txBox="1"/>
          <p:nvPr/>
        </p:nvSpPr>
        <p:spPr>
          <a:xfrm>
            <a:off x="535939" y="1347469"/>
            <a:ext cx="7442836" cy="42847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indent="-342900">
              <a:spcBef>
                <a:spcPts val="100"/>
              </a:spcBef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5" sz="3000"/>
            </a:pPr>
            <a:r>
              <a:t>Umbilical artery blood pH </a:t>
            </a:r>
            <a:r>
              <a:rPr spc="0"/>
              <a:t>&lt;</a:t>
            </a:r>
            <a:r>
              <a:rPr spc="40"/>
              <a:t> </a:t>
            </a:r>
            <a:r>
              <a:t>7.0.</a:t>
            </a:r>
          </a:p>
          <a:p>
            <a:pPr>
              <a:buSzPct val="100000"/>
              <a:buFont typeface="Arial"/>
              <a:buChar char="•"/>
              <a:defRPr sz="37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z="3000"/>
            </a:pPr>
            <a:r>
              <a:t>5 </a:t>
            </a:r>
            <a:r>
              <a:rPr spc="-5"/>
              <a:t>minute </a:t>
            </a:r>
            <a:r>
              <a:rPr spc="-15"/>
              <a:t>apgar score </a:t>
            </a:r>
            <a:r>
              <a:rPr u="sng">
                <a:uFill>
                  <a:solidFill>
                    <a:srgbClr val="000000"/>
                  </a:solidFill>
                </a:uFill>
              </a:rPr>
              <a:t>&lt;</a:t>
            </a:r>
            <a:r>
              <a:rPr spc="-20"/>
              <a:t> </a:t>
            </a:r>
            <a:r>
              <a:t>3,</a:t>
            </a:r>
          </a:p>
          <a:p>
            <a:pPr>
              <a:buSzPct val="100000"/>
              <a:buFont typeface="Arial"/>
              <a:buChar char="•"/>
              <a:defRPr sz="41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marR="5080" indent="-342900">
              <a:lnSpc>
                <a:spcPts val="3200"/>
              </a:lnSpc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0" sz="3000"/>
            </a:pPr>
            <a:r>
              <a:t>Neonatal Encephalopathy manifesting </a:t>
            </a:r>
            <a:r>
              <a:rPr spc="0"/>
              <a:t>as  </a:t>
            </a:r>
            <a:r>
              <a:t>seizures, hypotonia </a:t>
            </a:r>
            <a:r>
              <a:rPr spc="-5"/>
              <a:t>or coma </a:t>
            </a:r>
            <a:r>
              <a:rPr spc="0"/>
              <a:t>in the </a:t>
            </a:r>
            <a:r>
              <a:t>immediate  neonatal period.</a:t>
            </a:r>
          </a:p>
          <a:p>
            <a:pPr>
              <a:buSzPct val="100000"/>
              <a:buFont typeface="Arial"/>
              <a:buChar char="•"/>
              <a:defRPr sz="37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0" sz="3000"/>
            </a:pPr>
            <a:r>
              <a:t>Evidence </a:t>
            </a:r>
            <a:r>
              <a:rPr spc="-5"/>
              <a:t>of </a:t>
            </a:r>
            <a:r>
              <a:t>multiorgan</a:t>
            </a:r>
            <a:r>
              <a:rPr spc="10"/>
              <a:t> </a:t>
            </a:r>
            <a:r>
              <a:t>dysfunction.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" name="object 2"/>
          <p:cNvSpPr/>
          <p:nvPr/>
        </p:nvSpPr>
        <p:spPr>
          <a:xfrm>
            <a:off x="2213242" y="647238"/>
            <a:ext cx="3175109" cy="439102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606" name="object 3"/>
          <p:cNvSpPr txBox="1"/>
          <p:nvPr>
            <p:ph type="title"/>
          </p:nvPr>
        </p:nvSpPr>
        <p:spPr>
          <a:xfrm>
            <a:off x="2165985" y="461898"/>
            <a:ext cx="4813301" cy="696597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 sz="4400">
                <a:solidFill>
                  <a:srgbClr val="0000CC"/>
                </a:solidFill>
              </a:defRPr>
            </a:pPr>
            <a:r>
              <a:t>Moderate </a:t>
            </a:r>
            <a:r>
              <a:rPr spc="0"/>
              <a:t>HIE</a:t>
            </a:r>
            <a:r>
              <a:t> </a:t>
            </a:r>
            <a:r>
              <a:rPr sz="2400"/>
              <a:t>(continued)</a:t>
            </a:r>
          </a:p>
        </p:txBody>
      </p:sp>
      <p:sp>
        <p:nvSpPr>
          <p:cNvPr id="607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08" name="object 4"/>
          <p:cNvSpPr txBox="1"/>
          <p:nvPr/>
        </p:nvSpPr>
        <p:spPr>
          <a:xfrm>
            <a:off x="535940" y="1613229"/>
            <a:ext cx="7705726" cy="40788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marR="5080" indent="-342900">
              <a:buSzPct val="100000"/>
              <a:buFont typeface="Arial"/>
              <a:buChar char="•"/>
              <a:tabLst>
                <a:tab pos="355600" algn="l"/>
              </a:tabLst>
              <a:defRPr sz="4000"/>
            </a:pPr>
            <a:r>
              <a:t>Sluggish or </a:t>
            </a:r>
            <a:r>
              <a:rPr spc="-15"/>
              <a:t>absent </a:t>
            </a:r>
            <a:r>
              <a:rPr spc="-19"/>
              <a:t>Grasp, </a:t>
            </a:r>
            <a:r>
              <a:rPr spc="-15"/>
              <a:t>Moro </a:t>
            </a:r>
            <a:r>
              <a:rPr spc="-4"/>
              <a:t>and  Sucking </a:t>
            </a:r>
            <a:r>
              <a:rPr spc="-35"/>
              <a:t>Reflexes.</a:t>
            </a:r>
          </a:p>
          <a:p>
            <a:pPr>
              <a:buSzPct val="100000"/>
              <a:buFont typeface="Arial"/>
              <a:buChar char="•"/>
              <a:defRPr sz="58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55600" algn="l"/>
              </a:tabLst>
              <a:defRPr spc="-9" sz="4000"/>
            </a:pPr>
            <a:r>
              <a:t>Occasional</a:t>
            </a:r>
            <a:r>
              <a:rPr spc="-19"/>
              <a:t> </a:t>
            </a:r>
            <a:r>
              <a:rPr spc="-4"/>
              <a:t>Apnea,</a:t>
            </a:r>
          </a:p>
          <a:p>
            <a:pPr>
              <a:buSzPct val="100000"/>
              <a:buFont typeface="Arial"/>
              <a:buChar char="•"/>
              <a:defRPr sz="58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55600" algn="l"/>
              </a:tabLst>
              <a:defRPr spc="-15" sz="4000"/>
            </a:pPr>
            <a:r>
              <a:t>Seizures.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object 2"/>
          <p:cNvSpPr/>
          <p:nvPr/>
        </p:nvSpPr>
        <p:spPr>
          <a:xfrm>
            <a:off x="3465996" y="472061"/>
            <a:ext cx="2236019" cy="37287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611" name="object 3"/>
          <p:cNvSpPr txBox="1"/>
          <p:nvPr>
            <p:ph type="title"/>
          </p:nvPr>
        </p:nvSpPr>
        <p:spPr>
          <a:xfrm>
            <a:off x="3443478" y="283209"/>
            <a:ext cx="2257426" cy="635001"/>
          </a:xfrm>
          <a:prstGeom prst="rect">
            <a:avLst/>
          </a:prstGeom>
        </p:spPr>
        <p:txBody>
          <a:bodyPr/>
          <a:lstStyle>
            <a:lvl1pPr indent="12700">
              <a:defRPr spc="-100">
                <a:solidFill>
                  <a:srgbClr val="0000CC"/>
                </a:solidFill>
              </a:defRPr>
            </a:lvl1pPr>
          </a:lstStyle>
          <a:p>
            <a:pPr/>
            <a:r>
              <a:t>Severe HIE</a:t>
            </a:r>
          </a:p>
        </p:txBody>
      </p:sp>
      <p:sp>
        <p:nvSpPr>
          <p:cNvPr id="612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13" name="object 4"/>
          <p:cNvSpPr txBox="1"/>
          <p:nvPr/>
        </p:nvSpPr>
        <p:spPr>
          <a:xfrm>
            <a:off x="535940" y="1195069"/>
            <a:ext cx="7629526" cy="4513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indent="-342900">
              <a:spcBef>
                <a:spcPts val="100"/>
              </a:spcBef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5" sz="3000"/>
            </a:pPr>
            <a:r>
              <a:t>Coma,</a:t>
            </a:r>
          </a:p>
          <a:p>
            <a:pPr>
              <a:buSzPct val="100000"/>
              <a:buFont typeface="Arial"/>
              <a:buChar char="•"/>
              <a:defRPr sz="37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0" sz="3000"/>
            </a:pPr>
            <a:r>
              <a:t>Difficult breathing </a:t>
            </a:r>
            <a:r>
              <a:rPr spc="-5"/>
              <a:t>requiring </a:t>
            </a:r>
            <a:r>
              <a:t>ventilator</a:t>
            </a:r>
            <a:r>
              <a:rPr spc="-15"/>
              <a:t> </a:t>
            </a:r>
            <a:r>
              <a:rPr spc="-5"/>
              <a:t>support,</a:t>
            </a:r>
          </a:p>
          <a:p>
            <a:pPr>
              <a:buSzPct val="100000"/>
              <a:buFont typeface="Arial"/>
              <a:buChar char="•"/>
              <a:defRPr sz="37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5" sz="3000"/>
            </a:pPr>
            <a:r>
              <a:t>Decreased </a:t>
            </a:r>
            <a:r>
              <a:rPr spc="-60"/>
              <a:t>Tone,</a:t>
            </a:r>
          </a:p>
          <a:p>
            <a:pPr>
              <a:buSzPct val="100000"/>
              <a:buFont typeface="Arial"/>
              <a:buChar char="•"/>
              <a:defRPr sz="37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0" sz="3000"/>
            </a:pPr>
            <a:r>
              <a:t>Depressed</a:t>
            </a:r>
            <a:r>
              <a:rPr spc="5"/>
              <a:t> </a:t>
            </a:r>
            <a:r>
              <a:t>DTR,</a:t>
            </a:r>
          </a:p>
          <a:p>
            <a:pPr>
              <a:buSzPct val="100000"/>
              <a:buFont typeface="Arial"/>
              <a:buChar char="•"/>
              <a:defRPr sz="37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5" sz="3000"/>
            </a:pPr>
            <a:r>
              <a:t>Absent </a:t>
            </a:r>
            <a:r>
              <a:rPr spc="-10"/>
              <a:t>neonatal</a:t>
            </a:r>
            <a:r>
              <a:rPr spc="-15"/>
              <a:t> </a:t>
            </a:r>
            <a:r>
              <a:rPr spc="-25"/>
              <a:t>reflexes.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" name="object 2"/>
          <p:cNvSpPr/>
          <p:nvPr/>
        </p:nvSpPr>
        <p:spPr>
          <a:xfrm>
            <a:off x="2740586" y="472061"/>
            <a:ext cx="2236109" cy="37287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616" name="object 3"/>
          <p:cNvSpPr txBox="1"/>
          <p:nvPr>
            <p:ph type="title"/>
          </p:nvPr>
        </p:nvSpPr>
        <p:spPr>
          <a:xfrm>
            <a:off x="2718054" y="283209"/>
            <a:ext cx="3710305" cy="635001"/>
          </a:xfrm>
          <a:prstGeom prst="rect">
            <a:avLst/>
          </a:prstGeom>
        </p:spPr>
        <p:txBody>
          <a:bodyPr/>
          <a:lstStyle/>
          <a:p>
            <a:pPr indent="12700">
              <a:defRPr spc="-100">
                <a:solidFill>
                  <a:srgbClr val="0000CC"/>
                </a:solidFill>
              </a:defRPr>
            </a:pPr>
            <a:r>
              <a:t>Severe HIE </a:t>
            </a:r>
            <a:r>
              <a:rPr sz="2200"/>
              <a:t>(continued)</a:t>
            </a:r>
          </a:p>
        </p:txBody>
      </p:sp>
      <p:sp>
        <p:nvSpPr>
          <p:cNvPr id="617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18" name="object 4"/>
          <p:cNvSpPr txBox="1"/>
          <p:nvPr/>
        </p:nvSpPr>
        <p:spPr>
          <a:xfrm>
            <a:off x="993443" y="1195069"/>
            <a:ext cx="6122037" cy="45133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4965" indent="-342900">
              <a:spcBef>
                <a:spcPts val="100"/>
              </a:spcBef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5" sz="3000"/>
            </a:pPr>
            <a:r>
              <a:t>Disturbance of ocular</a:t>
            </a:r>
            <a:r>
              <a:rPr spc="-30"/>
              <a:t> </a:t>
            </a:r>
            <a:r>
              <a:rPr spc="0"/>
              <a:t>motions,</a:t>
            </a:r>
          </a:p>
          <a:p>
            <a:pPr>
              <a:buSzPct val="100000"/>
              <a:buFont typeface="Arial"/>
              <a:buChar char="•"/>
              <a:defRPr sz="37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4965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5" sz="3000"/>
            </a:pPr>
            <a:r>
              <a:t>Loss of </a:t>
            </a:r>
            <a:r>
              <a:rPr spc="-50"/>
              <a:t>“doll’s </a:t>
            </a:r>
            <a:r>
              <a:rPr spc="-20"/>
              <a:t>eye”</a:t>
            </a:r>
            <a:r>
              <a:rPr spc="45"/>
              <a:t> </a:t>
            </a:r>
            <a:r>
              <a:rPr spc="-10"/>
              <a:t>movement,</a:t>
            </a:r>
          </a:p>
          <a:p>
            <a:pPr>
              <a:buSzPct val="100000"/>
              <a:buFont typeface="Arial"/>
              <a:buChar char="•"/>
              <a:defRPr sz="37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4965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5" sz="3000"/>
            </a:pPr>
            <a:r>
              <a:t>Dilated </a:t>
            </a:r>
            <a:r>
              <a:rPr spc="0"/>
              <a:t>and </a:t>
            </a:r>
            <a:r>
              <a:rPr spc="-20"/>
              <a:t>fixed </a:t>
            </a:r>
            <a:r>
              <a:rPr spc="-5"/>
              <a:t>pupils </a:t>
            </a:r>
            <a:r>
              <a:rPr spc="0"/>
              <a:t>with </a:t>
            </a:r>
            <a:r>
              <a:rPr spc="-5"/>
              <a:t>poor</a:t>
            </a:r>
            <a:r>
              <a:rPr spc="-55"/>
              <a:t> </a:t>
            </a:r>
            <a:r>
              <a:rPr spc="-5"/>
              <a:t>LR,</a:t>
            </a:r>
          </a:p>
          <a:p>
            <a:pPr>
              <a:buSzPct val="100000"/>
              <a:buFont typeface="Arial"/>
              <a:buChar char="•"/>
              <a:defRPr sz="37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4965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0" sz="3000"/>
            </a:pPr>
            <a:r>
              <a:t>Seizures,</a:t>
            </a:r>
          </a:p>
          <a:p>
            <a:pPr>
              <a:buSzPct val="100000"/>
              <a:buFont typeface="Arial"/>
              <a:buChar char="•"/>
              <a:defRPr sz="37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4965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5" sz="3000"/>
            </a:pPr>
            <a:r>
              <a:t>Full </a:t>
            </a:r>
            <a:r>
              <a:rPr spc="0"/>
              <a:t>&amp; </a:t>
            </a:r>
            <a:r>
              <a:t>bulging</a:t>
            </a:r>
            <a:r>
              <a:rPr spc="-10"/>
              <a:t> </a:t>
            </a:r>
            <a:r>
              <a:rPr spc="-100"/>
              <a:t>AF,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" name="object 2"/>
          <p:cNvSpPr/>
          <p:nvPr/>
        </p:nvSpPr>
        <p:spPr>
          <a:xfrm>
            <a:off x="2999010" y="656783"/>
            <a:ext cx="3198546" cy="515468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621" name="object 3"/>
          <p:cNvSpPr txBox="1"/>
          <p:nvPr>
            <p:ph type="title"/>
          </p:nvPr>
        </p:nvSpPr>
        <p:spPr>
          <a:xfrm>
            <a:off x="2952750" y="461898"/>
            <a:ext cx="3238500" cy="696597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z="4400">
                <a:solidFill>
                  <a:srgbClr val="0000CC"/>
                </a:solidFill>
              </a:defRPr>
            </a:pPr>
            <a:r>
              <a:t>I</a:t>
            </a:r>
            <a:r>
              <a:rPr spc="-100"/>
              <a:t>nves</a:t>
            </a:r>
            <a:r>
              <a:t>ti</a:t>
            </a:r>
            <a:r>
              <a:rPr spc="-100"/>
              <a:t>ga</a:t>
            </a:r>
            <a:r>
              <a:t>tio</a:t>
            </a:r>
            <a:r>
              <a:rPr spc="-100"/>
              <a:t>n</a:t>
            </a:r>
            <a:r>
              <a:t>s</a:t>
            </a:r>
          </a:p>
        </p:txBody>
      </p:sp>
      <p:sp>
        <p:nvSpPr>
          <p:cNvPr id="622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23" name="object 4"/>
          <p:cNvSpPr txBox="1"/>
          <p:nvPr/>
        </p:nvSpPr>
        <p:spPr>
          <a:xfrm>
            <a:off x="535940" y="1616913"/>
            <a:ext cx="7913369" cy="344239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marR="988694" indent="-342900">
              <a:spcBef>
                <a:spcPts val="100"/>
              </a:spcBef>
              <a:buSzPct val="100000"/>
              <a:buFont typeface="Arial"/>
              <a:buChar char="•"/>
              <a:tabLst>
                <a:tab pos="355600" algn="l"/>
              </a:tabLst>
              <a:defRPr sz="3600"/>
            </a:pPr>
            <a:r>
              <a:t>No </a:t>
            </a:r>
            <a:r>
              <a:rPr spc="-10"/>
              <a:t>confirmatory </a:t>
            </a:r>
            <a:r>
              <a:rPr spc="-15"/>
              <a:t>laboratory </a:t>
            </a:r>
            <a:r>
              <a:rPr spc="-20"/>
              <a:t>tests </a:t>
            </a:r>
            <a:r>
              <a:rPr spc="-25"/>
              <a:t>to  </a:t>
            </a:r>
            <a:r>
              <a:t>diagnose </a:t>
            </a:r>
            <a:r>
              <a:rPr spc="-15"/>
              <a:t>perinatal</a:t>
            </a:r>
            <a:r>
              <a:rPr spc="-34"/>
              <a:t> </a:t>
            </a:r>
            <a:r>
              <a:rPr spc="-10"/>
              <a:t>asphyxia,</a:t>
            </a:r>
          </a:p>
          <a:p>
            <a:pPr>
              <a:buSzPct val="100000"/>
              <a:buFont typeface="Arial"/>
              <a:buChar char="•"/>
              <a:defRPr sz="52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marR="5080" indent="-342900">
              <a:buSzPct val="100000"/>
              <a:buFont typeface="Arial"/>
              <a:buChar char="•"/>
              <a:tabLst>
                <a:tab pos="355600" algn="l"/>
              </a:tabLst>
              <a:defRPr spc="-75" sz="3600"/>
            </a:pPr>
            <a:r>
              <a:t>Tests </a:t>
            </a:r>
            <a:r>
              <a:rPr spc="-15"/>
              <a:t>are </a:t>
            </a:r>
            <a:r>
              <a:rPr spc="-10"/>
              <a:t>helpful </a:t>
            </a:r>
            <a:r>
              <a:rPr spc="-20"/>
              <a:t>to </a:t>
            </a:r>
            <a:r>
              <a:rPr spc="-5"/>
              <a:t>assess </a:t>
            </a:r>
            <a:r>
              <a:rPr spc="0"/>
              <a:t>the </a:t>
            </a:r>
            <a:r>
              <a:rPr spc="-10"/>
              <a:t>severity </a:t>
            </a:r>
            <a:r>
              <a:rPr spc="-5"/>
              <a:t>of  </a:t>
            </a:r>
            <a:r>
              <a:rPr spc="-15"/>
              <a:t>brain </a:t>
            </a:r>
            <a:r>
              <a:rPr spc="0"/>
              <a:t>injury and </a:t>
            </a:r>
            <a:r>
              <a:rPr spc="-20"/>
              <a:t>to </a:t>
            </a:r>
            <a:r>
              <a:rPr spc="-10"/>
              <a:t>monitor </a:t>
            </a:r>
            <a:r>
              <a:rPr spc="0"/>
              <a:t>the  </a:t>
            </a:r>
            <a:r>
              <a:rPr spc="-5"/>
              <a:t>functional </a:t>
            </a:r>
            <a:r>
              <a:rPr spc="-25"/>
              <a:t>status </a:t>
            </a:r>
            <a:r>
              <a:rPr spc="-5"/>
              <a:t>of </a:t>
            </a:r>
            <a:r>
              <a:rPr spc="-25"/>
              <a:t>systemic</a:t>
            </a:r>
            <a:r>
              <a:rPr spc="20"/>
              <a:t> </a:t>
            </a:r>
            <a:r>
              <a:rPr spc="-20"/>
              <a:t>organs.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5" name="object 2"/>
          <p:cNvSpPr/>
          <p:nvPr/>
        </p:nvSpPr>
        <p:spPr>
          <a:xfrm>
            <a:off x="3110874" y="656783"/>
            <a:ext cx="2965314" cy="515468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626" name="object 3"/>
          <p:cNvSpPr txBox="1"/>
          <p:nvPr>
            <p:ph type="title"/>
          </p:nvPr>
        </p:nvSpPr>
        <p:spPr>
          <a:xfrm>
            <a:off x="3064000" y="461898"/>
            <a:ext cx="3017522" cy="696597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z="4400">
                <a:solidFill>
                  <a:srgbClr val="0033CC"/>
                </a:solidFill>
              </a:defRPr>
            </a:pPr>
            <a:r>
              <a:t>I</a:t>
            </a:r>
            <a:r>
              <a:rPr spc="-100"/>
              <a:t>nves</a:t>
            </a:r>
            <a:r>
              <a:t>ti</a:t>
            </a:r>
            <a:r>
              <a:rPr spc="-100"/>
              <a:t>ga</a:t>
            </a:r>
            <a:r>
              <a:t>tion</a:t>
            </a:r>
          </a:p>
        </p:txBody>
      </p:sp>
      <p:sp>
        <p:nvSpPr>
          <p:cNvPr id="627" name="object 9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28" name="object 4"/>
          <p:cNvSpPr txBox="1"/>
          <p:nvPr/>
        </p:nvSpPr>
        <p:spPr>
          <a:xfrm>
            <a:off x="485140" y="1562048"/>
            <a:ext cx="3124201" cy="41833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406400" indent="-342900">
              <a:spcBef>
                <a:spcPts val="100"/>
              </a:spcBef>
              <a:buSzPct val="100000"/>
              <a:buFont typeface="Arial"/>
              <a:buChar char="•"/>
              <a:tabLst>
                <a:tab pos="406400" algn="l"/>
              </a:tabLst>
              <a:defRPr sz="3600"/>
            </a:pPr>
            <a:r>
              <a:t>Blood</a:t>
            </a:r>
            <a:r>
              <a:rPr spc="-15"/>
              <a:t> </a:t>
            </a:r>
            <a:r>
              <a:rPr spc="-65"/>
              <a:t>Sugar,</a:t>
            </a:r>
          </a:p>
          <a:p>
            <a:pPr>
              <a:buSzPct val="100000"/>
              <a:buFont typeface="Arial"/>
              <a:buChar char="•"/>
              <a:defRPr sz="45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06400" indent="-342900">
              <a:buSzPct val="100000"/>
              <a:buFont typeface="Arial"/>
              <a:buChar char="•"/>
              <a:tabLst>
                <a:tab pos="406400" algn="l"/>
              </a:tabLst>
              <a:defRPr sz="3600"/>
            </a:pPr>
            <a:r>
              <a:t>ABG,</a:t>
            </a:r>
          </a:p>
          <a:p>
            <a:pPr>
              <a:buSzPct val="100000"/>
              <a:buFont typeface="Arial"/>
              <a:buChar char="•"/>
              <a:defRPr sz="45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06400" indent="-342900">
              <a:buSzPct val="100000"/>
              <a:buFont typeface="Arial"/>
              <a:buChar char="•"/>
              <a:tabLst>
                <a:tab pos="406400" algn="l"/>
              </a:tabLst>
              <a:defRPr sz="3600"/>
            </a:pPr>
            <a:r>
              <a:t>SpO</a:t>
            </a:r>
            <a:r>
              <a:rPr baseline="-20833"/>
              <a:t>2</a:t>
            </a:r>
            <a:endParaRPr baseline="-20833"/>
          </a:p>
          <a:p>
            <a:pPr>
              <a:buSzPct val="100000"/>
              <a:buFont typeface="Arial"/>
              <a:buChar char="•"/>
              <a:defRPr sz="45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406400" indent="-342900">
              <a:buSzPct val="100000"/>
              <a:buFont typeface="Arial"/>
              <a:buChar char="•"/>
              <a:tabLst>
                <a:tab pos="406400" algn="l"/>
              </a:tabLst>
              <a:defRPr sz="3600"/>
            </a:pPr>
            <a:r>
              <a:t>US in</a:t>
            </a:r>
            <a:r>
              <a:rPr spc="-69"/>
              <a:t> </a:t>
            </a:r>
            <a:r>
              <a:rPr spc="-15"/>
              <a:t>preterm,</a:t>
            </a:r>
          </a:p>
        </p:txBody>
      </p:sp>
      <p:sp>
        <p:nvSpPr>
          <p:cNvPr id="629" name="object 5"/>
          <p:cNvSpPr txBox="1"/>
          <p:nvPr/>
        </p:nvSpPr>
        <p:spPr>
          <a:xfrm>
            <a:off x="4117975" y="1571827"/>
            <a:ext cx="4064000" cy="14978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indent="-342900">
              <a:spcBef>
                <a:spcPts val="100"/>
              </a:spcBef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5" sz="3200"/>
            </a:pPr>
            <a:r>
              <a:t>Serum</a:t>
            </a:r>
            <a:r>
              <a:rPr spc="-25"/>
              <a:t> </a:t>
            </a:r>
            <a:r>
              <a:rPr spc="-10"/>
              <a:t>Electrolytes,</a:t>
            </a:r>
          </a:p>
          <a:p>
            <a:pPr>
              <a:buSzPct val="100000"/>
              <a:buFont typeface="Arial"/>
              <a:buChar char="•"/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5" sz="3200"/>
            </a:pPr>
            <a:r>
              <a:t>Diffuse </a:t>
            </a:r>
            <a:r>
              <a:rPr spc="-10"/>
              <a:t>mediated</a:t>
            </a:r>
            <a:r>
              <a:rPr spc="10"/>
              <a:t> </a:t>
            </a:r>
            <a:r>
              <a:rPr spc="0"/>
              <a:t>MRI,</a:t>
            </a:r>
          </a:p>
        </p:txBody>
      </p:sp>
      <p:sp>
        <p:nvSpPr>
          <p:cNvPr id="630" name="object 6"/>
          <p:cNvSpPr txBox="1"/>
          <p:nvPr/>
        </p:nvSpPr>
        <p:spPr>
          <a:xfrm>
            <a:off x="4117975" y="3723386"/>
            <a:ext cx="963931" cy="5101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indent="-342900">
              <a:buSzPct val="100000"/>
              <a:buFont typeface="Arial"/>
              <a:buChar char="•"/>
              <a:tabLst>
                <a:tab pos="355600" algn="l"/>
              </a:tabLst>
              <a:defRPr spc="19" sz="4000"/>
            </a:pPr>
            <a:r>
              <a:t>C</a:t>
            </a:r>
            <a:r>
              <a:rPr spc="-419"/>
              <a:t>T</a:t>
            </a:r>
            <a:r>
              <a:rPr spc="-4"/>
              <a:t>,</a:t>
            </a:r>
          </a:p>
        </p:txBody>
      </p:sp>
      <p:sp>
        <p:nvSpPr>
          <p:cNvPr id="631" name="object 7"/>
          <p:cNvSpPr txBox="1"/>
          <p:nvPr/>
        </p:nvSpPr>
        <p:spPr>
          <a:xfrm>
            <a:off x="4117975" y="5064886"/>
            <a:ext cx="1423670" cy="5101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indent="-342900">
              <a:buSzPct val="100000"/>
              <a:buFont typeface="Arial"/>
              <a:buChar char="•"/>
              <a:tabLst>
                <a:tab pos="355600" algn="l"/>
              </a:tabLst>
              <a:defRPr spc="-4" sz="4000"/>
            </a:pPr>
            <a:r>
              <a:t>aE</a:t>
            </a:r>
            <a:r>
              <a:rPr spc="-39"/>
              <a:t>E</a:t>
            </a:r>
            <a:r>
              <a:t>G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3" name="object 2"/>
          <p:cNvSpPr/>
          <p:nvPr/>
        </p:nvSpPr>
        <p:spPr>
          <a:xfrm>
            <a:off x="2321050" y="424400"/>
            <a:ext cx="2905126" cy="46848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634" name="object 3"/>
          <p:cNvSpPr txBox="1"/>
          <p:nvPr>
            <p:ph type="title"/>
          </p:nvPr>
        </p:nvSpPr>
        <p:spPr>
          <a:xfrm>
            <a:off x="2278759" y="245109"/>
            <a:ext cx="4587242" cy="635001"/>
          </a:xfrm>
          <a:prstGeom prst="rect">
            <a:avLst/>
          </a:prstGeom>
        </p:spPr>
        <p:txBody>
          <a:bodyPr/>
          <a:lstStyle/>
          <a:p>
            <a:pPr indent="12700">
              <a:defRPr spc="-100">
                <a:solidFill>
                  <a:srgbClr val="0000CC"/>
                </a:solidFill>
              </a:defRPr>
            </a:pPr>
            <a:r>
              <a:t>Investigations</a:t>
            </a:r>
            <a:r>
              <a:rPr spc="0"/>
              <a:t> </a:t>
            </a:r>
            <a:r>
              <a:rPr sz="2500"/>
              <a:t>(continued)</a:t>
            </a:r>
          </a:p>
        </p:txBody>
      </p:sp>
      <p:sp>
        <p:nvSpPr>
          <p:cNvPr id="635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36" name="object 4"/>
          <p:cNvSpPr txBox="1"/>
          <p:nvPr/>
        </p:nvSpPr>
        <p:spPr>
          <a:xfrm>
            <a:off x="2441194" y="1163238"/>
            <a:ext cx="3838576" cy="47856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indent="-342900">
              <a:spcBef>
                <a:spcPts val="800"/>
              </a:spcBef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5" sz="3200"/>
            </a:pPr>
            <a:r>
              <a:t>Renal </a:t>
            </a:r>
            <a:r>
              <a:rPr spc="-5"/>
              <a:t>Function</a:t>
            </a:r>
            <a:r>
              <a:rPr spc="10"/>
              <a:t> </a:t>
            </a:r>
            <a:r>
              <a:rPr spc="-60"/>
              <a:t>Tests:</a:t>
            </a:r>
          </a:p>
          <a:p>
            <a:pPr lvl="1" marL="756284" indent="-287020">
              <a:spcBef>
                <a:spcPts val="600"/>
              </a:spcBef>
              <a:buSzPct val="100000"/>
              <a:buFont typeface="Arial"/>
              <a:buChar char="–"/>
              <a:tabLst>
                <a:tab pos="749300" algn="l"/>
              </a:tabLst>
              <a:defRPr b="1" spc="-5" sz="2800">
                <a:solidFill>
                  <a:srgbClr val="FF0000"/>
                </a:solidFill>
              </a:defRPr>
            </a:pPr>
            <a:r>
              <a:t>Blood</a:t>
            </a:r>
            <a:r>
              <a:rPr spc="5"/>
              <a:t> </a:t>
            </a:r>
            <a:r>
              <a:rPr spc="-15"/>
              <a:t>Urea,</a:t>
            </a:r>
          </a:p>
          <a:p>
            <a:pPr lvl="1" marL="756284" indent="-287020">
              <a:spcBef>
                <a:spcPts val="600"/>
              </a:spcBef>
              <a:buSzPct val="100000"/>
              <a:buFont typeface="Arial"/>
              <a:buChar char="–"/>
              <a:tabLst>
                <a:tab pos="749300" algn="l"/>
              </a:tabLst>
              <a:defRPr b="1" spc="-5" sz="2800">
                <a:solidFill>
                  <a:srgbClr val="FF0000"/>
                </a:solidFill>
              </a:defRPr>
            </a:pPr>
            <a:r>
              <a:t>Serum</a:t>
            </a:r>
            <a:r>
              <a:rPr spc="5"/>
              <a:t> </a:t>
            </a:r>
            <a:r>
              <a:rPr spc="-15"/>
              <a:t>Creatinine.</a:t>
            </a:r>
          </a:p>
          <a:p>
            <a:pPr lvl="1">
              <a:buClr>
                <a:srgbClr val="FF0000"/>
              </a:buClr>
              <a:buSzPct val="100000"/>
              <a:buFont typeface="Arial"/>
              <a:buChar char="–"/>
              <a:defRPr sz="4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0" sz="3200"/>
            </a:pPr>
            <a:r>
              <a:t>Liver </a:t>
            </a:r>
            <a:r>
              <a:rPr spc="-5"/>
              <a:t>Function</a:t>
            </a:r>
            <a:r>
              <a:rPr spc="0"/>
              <a:t> </a:t>
            </a:r>
            <a:r>
              <a:rPr spc="-60"/>
              <a:t>Tests,</a:t>
            </a:r>
          </a:p>
          <a:p>
            <a:pPr>
              <a:buSzPct val="100000"/>
              <a:buFont typeface="Arial"/>
              <a:buChar char="•"/>
              <a:defRPr sz="4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5" sz="3200"/>
            </a:pPr>
            <a:r>
              <a:t>Coagulation</a:t>
            </a:r>
            <a:r>
              <a:rPr spc="10"/>
              <a:t> </a:t>
            </a:r>
            <a:r>
              <a:rPr spc="-10"/>
              <a:t>Profile</a:t>
            </a:r>
          </a:p>
          <a:p>
            <a:pPr lvl="1" marL="756284" indent="-287020">
              <a:spcBef>
                <a:spcPts val="600"/>
              </a:spcBef>
              <a:buSzPct val="100000"/>
              <a:buFont typeface="Arial"/>
              <a:buChar char="–"/>
              <a:tabLst>
                <a:tab pos="749300" algn="l"/>
              </a:tabLst>
              <a:defRPr b="1" spc="-10" sz="2800">
                <a:solidFill>
                  <a:srgbClr val="FF0000"/>
                </a:solidFill>
              </a:defRPr>
            </a:pPr>
            <a:r>
              <a:t>PT</a:t>
            </a:r>
            <a:r>
              <a:rPr spc="0"/>
              <a:t> </a:t>
            </a:r>
            <a:r>
              <a:rPr spc="-5"/>
              <a:t>and</a:t>
            </a:r>
          </a:p>
          <a:p>
            <a:pPr lvl="1" marL="756284" indent="-287020">
              <a:spcBef>
                <a:spcPts val="600"/>
              </a:spcBef>
              <a:buSzPct val="100000"/>
              <a:buFont typeface="Arial"/>
              <a:buChar char="–"/>
              <a:tabLst>
                <a:tab pos="749300" algn="l"/>
              </a:tabLst>
              <a:defRPr b="1" spc="-60" sz="2800">
                <a:solidFill>
                  <a:srgbClr val="FF0000"/>
                </a:solidFill>
              </a:defRPr>
            </a:pPr>
            <a:r>
              <a:t>PTT.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object 2"/>
          <p:cNvSpPr/>
          <p:nvPr/>
        </p:nvSpPr>
        <p:spPr>
          <a:xfrm>
            <a:off x="2298570" y="2934223"/>
            <a:ext cx="4632226" cy="735259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639" name="object 3"/>
          <p:cNvSpPr txBox="1"/>
          <p:nvPr>
            <p:ph type="title"/>
          </p:nvPr>
        </p:nvSpPr>
        <p:spPr>
          <a:xfrm>
            <a:off x="2229992" y="2617089"/>
            <a:ext cx="4683760" cy="1031240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pc="-100" sz="6600"/>
            </a:lvl1pPr>
          </a:lstStyle>
          <a:p>
            <a:pPr/>
            <a:r>
              <a:t>Management</a:t>
            </a:r>
          </a:p>
        </p:txBody>
      </p:sp>
      <p:sp>
        <p:nvSpPr>
          <p:cNvPr id="640" name="object 5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2" name="object 2"/>
          <p:cNvSpPr/>
          <p:nvPr/>
        </p:nvSpPr>
        <p:spPr>
          <a:xfrm>
            <a:off x="2480113" y="647238"/>
            <a:ext cx="4226819" cy="439102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643" name="object 3"/>
          <p:cNvSpPr txBox="1"/>
          <p:nvPr>
            <p:ph type="title"/>
          </p:nvPr>
        </p:nvSpPr>
        <p:spPr>
          <a:xfrm>
            <a:off x="2452497" y="461898"/>
            <a:ext cx="4240530" cy="696597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 sz="4400">
                <a:solidFill>
                  <a:srgbClr val="C00000"/>
                </a:solidFill>
              </a:defRPr>
            </a:pPr>
            <a:r>
              <a:t>Goal </a:t>
            </a:r>
            <a:r>
              <a:rPr spc="0"/>
              <a:t>of</a:t>
            </a:r>
            <a:r>
              <a:t> Treatment</a:t>
            </a:r>
          </a:p>
        </p:txBody>
      </p:sp>
      <p:sp>
        <p:nvSpPr>
          <p:cNvPr id="644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45" name="object 4"/>
          <p:cNvSpPr txBox="1"/>
          <p:nvPr/>
        </p:nvSpPr>
        <p:spPr>
          <a:xfrm>
            <a:off x="497840" y="1392299"/>
            <a:ext cx="6706869" cy="42594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93700" indent="-342900">
              <a:spcBef>
                <a:spcPts val="100"/>
              </a:spcBef>
              <a:buSzPct val="100000"/>
              <a:buFont typeface="Arial"/>
              <a:buChar char="•"/>
              <a:tabLst>
                <a:tab pos="381000" algn="l"/>
                <a:tab pos="393700" algn="l"/>
              </a:tabLst>
              <a:defRPr spc="-10" sz="3200"/>
            </a:pPr>
            <a:r>
              <a:t>Maintain</a:t>
            </a:r>
            <a:r>
              <a:rPr spc="25"/>
              <a:t> </a:t>
            </a:r>
            <a:r>
              <a:rPr spc="-55"/>
              <a:t>TABC,</a:t>
            </a:r>
          </a:p>
          <a:p>
            <a:pPr>
              <a:buSzPct val="100000"/>
              <a:buFont typeface="Arial"/>
              <a:buChar char="•"/>
              <a:defRPr sz="4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93700" marR="17779" indent="-342900">
              <a:buSzPct val="100000"/>
              <a:buFont typeface="Arial"/>
              <a:buChar char="•"/>
              <a:tabLst>
                <a:tab pos="381000" algn="l"/>
                <a:tab pos="393700" algn="l"/>
              </a:tabLst>
              <a:defRPr spc="-15" sz="3200"/>
            </a:pPr>
            <a:r>
              <a:t>Optimize </a:t>
            </a:r>
            <a:r>
              <a:rPr spc="-10"/>
              <a:t>Cardiac </a:t>
            </a:r>
            <a:r>
              <a:rPr spc="-5"/>
              <a:t>Output </a:t>
            </a:r>
            <a:r>
              <a:rPr spc="0"/>
              <a:t>and </a:t>
            </a:r>
            <a:r>
              <a:t>Cerebral  </a:t>
            </a:r>
            <a:r>
              <a:rPr spc="-10"/>
              <a:t>Perfusion,</a:t>
            </a:r>
          </a:p>
          <a:p>
            <a:pPr>
              <a:buSzPct val="100000"/>
              <a:buFont typeface="Arial"/>
              <a:buChar char="•"/>
              <a:defRPr sz="4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93700" indent="-342900">
              <a:buSzPct val="100000"/>
              <a:buFont typeface="Arial"/>
              <a:buChar char="•"/>
              <a:tabLst>
                <a:tab pos="381000" algn="l"/>
                <a:tab pos="393700" algn="l"/>
              </a:tabLst>
              <a:defRPr spc="-10" sz="3200"/>
            </a:pPr>
            <a:r>
              <a:t>Maintain</a:t>
            </a:r>
            <a:r>
              <a:rPr spc="25"/>
              <a:t> </a:t>
            </a:r>
            <a:r>
              <a:rPr spc="0"/>
              <a:t>SpO</a:t>
            </a:r>
            <a:r>
              <a:rPr baseline="-21164" spc="0" sz="3100"/>
              <a:t>2</a:t>
            </a:r>
            <a:endParaRPr baseline="-21164" spc="-9" sz="3100"/>
          </a:p>
          <a:p>
            <a:pPr>
              <a:buSzPct val="100000"/>
              <a:buFont typeface="Arial"/>
              <a:buChar char="•"/>
              <a:defRPr sz="33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93700" indent="-342900">
              <a:buSzPct val="100000"/>
              <a:buFont typeface="Arial"/>
              <a:buChar char="•"/>
              <a:tabLst>
                <a:tab pos="381000" algn="l"/>
                <a:tab pos="393700" algn="l"/>
              </a:tabLst>
              <a:defRPr spc="-50" sz="3200"/>
            </a:pPr>
            <a:r>
              <a:t>Treat </a:t>
            </a:r>
            <a:r>
              <a:rPr spc="0"/>
              <a:t>/ </a:t>
            </a:r>
            <a:r>
              <a:rPr spc="-15"/>
              <a:t>Prevent</a:t>
            </a:r>
            <a:r>
              <a:rPr spc="15"/>
              <a:t> </a:t>
            </a:r>
            <a:r>
              <a:rPr spc="-5"/>
              <a:t>Hypoglycemia,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7" name="object 2"/>
          <p:cNvSpPr/>
          <p:nvPr/>
        </p:nvSpPr>
        <p:spPr>
          <a:xfrm>
            <a:off x="1565084" y="548178"/>
            <a:ext cx="6075930" cy="52501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648" name="object 3"/>
          <p:cNvSpPr txBox="1"/>
          <p:nvPr>
            <p:ph type="title"/>
          </p:nvPr>
        </p:nvSpPr>
        <p:spPr>
          <a:xfrm>
            <a:off x="1518284" y="362152"/>
            <a:ext cx="6102987" cy="697232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 sz="4400"/>
            </a:pPr>
            <a:r>
              <a:t>Principles </a:t>
            </a:r>
            <a:r>
              <a:rPr spc="0"/>
              <a:t>of</a:t>
            </a:r>
            <a:r>
              <a:rPr spc="-200"/>
              <a:t> </a:t>
            </a:r>
            <a:r>
              <a:t>Management</a:t>
            </a:r>
          </a:p>
        </p:txBody>
      </p:sp>
      <p:sp>
        <p:nvSpPr>
          <p:cNvPr id="649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50" name="object 4"/>
          <p:cNvSpPr txBox="1"/>
          <p:nvPr/>
        </p:nvSpPr>
        <p:spPr>
          <a:xfrm>
            <a:off x="1374393" y="1392299"/>
            <a:ext cx="6468112" cy="39108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indent="-342900">
              <a:spcBef>
                <a:spcPts val="100"/>
              </a:spcBef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0" sz="3200"/>
            </a:pPr>
            <a:r>
              <a:t>Supportive</a:t>
            </a:r>
            <a:r>
              <a:rPr spc="10"/>
              <a:t> </a:t>
            </a:r>
            <a:r>
              <a:rPr spc="-40"/>
              <a:t>Therapy,</a:t>
            </a:r>
          </a:p>
          <a:p>
            <a:pPr>
              <a:buSzPct val="100000"/>
              <a:buFont typeface="Arial"/>
              <a:buChar char="•"/>
              <a:defRPr sz="4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0" sz="3200"/>
            </a:pPr>
            <a:r>
              <a:t>Anticonvulsants,</a:t>
            </a:r>
          </a:p>
          <a:p>
            <a:pPr>
              <a:buSzPct val="100000"/>
              <a:buFont typeface="Arial"/>
              <a:buChar char="•"/>
              <a:defRPr sz="4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5" sz="3200"/>
            </a:pPr>
            <a:r>
              <a:t>Cerebroprotective </a:t>
            </a:r>
            <a:r>
              <a:rPr spc="-10"/>
              <a:t>interventions,</a:t>
            </a:r>
            <a:r>
              <a:rPr spc="-50"/>
              <a:t> </a:t>
            </a:r>
            <a:r>
              <a:rPr spc="0"/>
              <a:t>and</a:t>
            </a:r>
          </a:p>
          <a:p>
            <a:pPr>
              <a:buSzPct val="100000"/>
              <a:buFont typeface="Arial"/>
              <a:buChar char="•"/>
              <a:defRPr sz="4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0" sz="3200"/>
            </a:pPr>
            <a:r>
              <a:t>Monitoring.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2" name="object 2"/>
          <p:cNvSpPr/>
          <p:nvPr/>
        </p:nvSpPr>
        <p:spPr>
          <a:xfrm>
            <a:off x="2516910" y="414839"/>
            <a:ext cx="4153230" cy="478041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653" name="object 3"/>
          <p:cNvSpPr txBox="1"/>
          <p:nvPr>
            <p:ph type="title"/>
          </p:nvPr>
        </p:nvSpPr>
        <p:spPr>
          <a:xfrm>
            <a:off x="2493645" y="245109"/>
            <a:ext cx="4157980" cy="635001"/>
          </a:xfrm>
          <a:prstGeom prst="rect">
            <a:avLst/>
          </a:prstGeom>
        </p:spPr>
        <p:txBody>
          <a:bodyPr/>
          <a:lstStyle>
            <a:lvl1pPr indent="12700">
              <a:defRPr spc="-100">
                <a:solidFill>
                  <a:srgbClr val="375F92"/>
                </a:solidFill>
              </a:defRPr>
            </a:lvl1pPr>
          </a:lstStyle>
          <a:p>
            <a:pPr/>
            <a:r>
              <a:t>Supportive Therapy</a:t>
            </a:r>
          </a:p>
        </p:txBody>
      </p:sp>
      <p:sp>
        <p:nvSpPr>
          <p:cNvPr id="654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55" name="object 4"/>
          <p:cNvSpPr txBox="1"/>
          <p:nvPr/>
        </p:nvSpPr>
        <p:spPr>
          <a:xfrm>
            <a:off x="1717294" y="1194564"/>
            <a:ext cx="4057016" cy="475312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93700" indent="-342900">
              <a:spcBef>
                <a:spcPts val="400"/>
              </a:spcBef>
              <a:buSzPct val="100000"/>
              <a:buFont typeface="Arial"/>
              <a:buChar char="•"/>
              <a:tabLst>
                <a:tab pos="381000" algn="l"/>
                <a:tab pos="393700" algn="l"/>
              </a:tabLst>
              <a:defRPr sz="3000"/>
            </a:pPr>
            <a:r>
              <a:t>IV</a:t>
            </a:r>
            <a:r>
              <a:rPr spc="-20"/>
              <a:t> </a:t>
            </a:r>
            <a:r>
              <a:rPr spc="-10"/>
              <a:t>Fluid:</a:t>
            </a:r>
          </a:p>
          <a:p>
            <a:pPr lvl="1" marL="794384" indent="-287020">
              <a:spcBef>
                <a:spcPts val="300"/>
              </a:spcBef>
              <a:buSzPct val="100000"/>
              <a:buFont typeface="Arial"/>
              <a:buChar char="–"/>
              <a:tabLst>
                <a:tab pos="787400" algn="l"/>
              </a:tabLst>
              <a:defRPr b="1" sz="2600">
                <a:solidFill>
                  <a:srgbClr val="FF0000"/>
                </a:solidFill>
              </a:defRPr>
            </a:pPr>
            <a:r>
              <a:t>10%</a:t>
            </a:r>
            <a:r>
              <a:rPr spc="-25"/>
              <a:t> </a:t>
            </a:r>
            <a:r>
              <a:rPr spc="-10"/>
              <a:t>Dextrose,</a:t>
            </a:r>
          </a:p>
          <a:p>
            <a:pPr lvl="1" marL="794384" indent="-287020">
              <a:spcBef>
                <a:spcPts val="300"/>
              </a:spcBef>
              <a:buSzPct val="100000"/>
              <a:buFont typeface="Arial"/>
              <a:buChar char="–"/>
              <a:tabLst>
                <a:tab pos="787400" algn="l"/>
              </a:tabLst>
              <a:defRPr b="1" sz="2600">
                <a:solidFill>
                  <a:srgbClr val="FF0000"/>
                </a:solidFill>
              </a:defRPr>
            </a:pPr>
            <a:r>
              <a:t>60</a:t>
            </a:r>
            <a:r>
              <a:rPr spc="-20"/>
              <a:t> ml/kg/day.</a:t>
            </a:r>
          </a:p>
          <a:p>
            <a:pPr lvl="1">
              <a:buClr>
                <a:srgbClr val="FF0000"/>
              </a:buClr>
              <a:buSzPct val="100000"/>
              <a:buFont typeface="Arial"/>
              <a:buChar char="–"/>
              <a:defRPr sz="37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93700" indent="-342900">
              <a:buSzPct val="100000"/>
              <a:buFont typeface="Arial"/>
              <a:buChar char="•"/>
              <a:tabLst>
                <a:tab pos="381000" algn="l"/>
                <a:tab pos="393700" algn="l"/>
              </a:tabLst>
              <a:defRPr spc="-50" sz="3000"/>
            </a:pPr>
            <a:r>
              <a:t>Treat</a:t>
            </a:r>
            <a:r>
              <a:rPr spc="-25"/>
              <a:t> </a:t>
            </a:r>
            <a:r>
              <a:rPr spc="-10"/>
              <a:t>Hypotension:</a:t>
            </a:r>
          </a:p>
          <a:p>
            <a:pPr lvl="1" marL="794384" indent="-287020">
              <a:spcBef>
                <a:spcPts val="300"/>
              </a:spcBef>
              <a:buSzPct val="100000"/>
              <a:buFont typeface="Arial"/>
              <a:buChar char="–"/>
              <a:tabLst>
                <a:tab pos="787400" algn="l"/>
              </a:tabLst>
              <a:defRPr b="1" spc="-5" sz="2600">
                <a:solidFill>
                  <a:srgbClr val="FF0000"/>
                </a:solidFill>
              </a:defRPr>
            </a:pPr>
            <a:r>
              <a:t>Dobutamine, and</a:t>
            </a:r>
          </a:p>
          <a:p>
            <a:pPr lvl="1" marL="794384" indent="-287020">
              <a:spcBef>
                <a:spcPts val="300"/>
              </a:spcBef>
              <a:buSzPct val="100000"/>
              <a:buFont typeface="Arial"/>
              <a:buChar char="–"/>
              <a:tabLst>
                <a:tab pos="787400" algn="l"/>
              </a:tabLst>
              <a:defRPr b="1" spc="-5" sz="2600">
                <a:solidFill>
                  <a:srgbClr val="FF0000"/>
                </a:solidFill>
              </a:defRPr>
            </a:pPr>
            <a:r>
              <a:t>Dopamine.</a:t>
            </a:r>
          </a:p>
          <a:p>
            <a:pPr lvl="1">
              <a:buClr>
                <a:srgbClr val="FF0000"/>
              </a:buClr>
              <a:buSzPct val="100000"/>
              <a:buFont typeface="Arial"/>
              <a:buChar char="–"/>
              <a:defRPr sz="37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93700" indent="-342900">
              <a:buSzPct val="100000"/>
              <a:buFont typeface="Arial"/>
              <a:buChar char="•"/>
              <a:tabLst>
                <a:tab pos="381000" algn="l"/>
                <a:tab pos="393700" algn="l"/>
              </a:tabLst>
              <a:defRPr spc="-35" sz="3000"/>
            </a:pPr>
            <a:r>
              <a:t>Temperature:</a:t>
            </a:r>
          </a:p>
          <a:p>
            <a:pPr lvl="1" marL="794384" indent="-287020">
              <a:spcBef>
                <a:spcPts val="300"/>
              </a:spcBef>
              <a:buSzPct val="100000"/>
              <a:buFont typeface="Arial"/>
              <a:buChar char="–"/>
              <a:tabLst>
                <a:tab pos="787400" algn="l"/>
              </a:tabLst>
              <a:defRPr b="1" spc="-5" sz="2600">
                <a:solidFill>
                  <a:srgbClr val="FF0000"/>
                </a:solidFill>
              </a:defRPr>
            </a:pPr>
            <a:r>
              <a:t>Cool </a:t>
            </a:r>
            <a:r>
              <a:rPr spc="-15"/>
              <a:t>Therapy </a:t>
            </a:r>
            <a:r>
              <a:rPr spc="0"/>
              <a:t>(33-34</a:t>
            </a:r>
            <a:r>
              <a:rPr baseline="26142" spc="0" sz="2500"/>
              <a:t>0</a:t>
            </a:r>
            <a:r>
              <a:rPr baseline="26142" spc="247" sz="2500"/>
              <a:t> </a:t>
            </a:r>
            <a:r>
              <a:rPr spc="0"/>
              <a:t>C)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object 2"/>
          <p:cNvSpPr/>
          <p:nvPr/>
        </p:nvSpPr>
        <p:spPr>
          <a:xfrm>
            <a:off x="2928808" y="647238"/>
            <a:ext cx="3330953" cy="52501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16" name="object 3"/>
          <p:cNvSpPr txBox="1"/>
          <p:nvPr>
            <p:ph type="title"/>
          </p:nvPr>
        </p:nvSpPr>
        <p:spPr>
          <a:xfrm>
            <a:off x="2882644" y="461898"/>
            <a:ext cx="3382011" cy="696597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z="4400">
                <a:solidFill>
                  <a:srgbClr val="006FC0"/>
                </a:solidFill>
              </a:defRPr>
            </a:pPr>
            <a:r>
              <a:t>Birth</a:t>
            </a:r>
            <a:r>
              <a:rPr spc="-100"/>
              <a:t> Asphyxia</a:t>
            </a:r>
          </a:p>
        </p:txBody>
      </p:sp>
      <p:sp>
        <p:nvSpPr>
          <p:cNvPr id="117" name="object 6"/>
          <p:cNvSpPr txBox="1"/>
          <p:nvPr>
            <p:ph type="sldNum" sz="quarter" idx="4294967295"/>
          </p:nvPr>
        </p:nvSpPr>
        <p:spPr>
          <a:xfrm>
            <a:off x="8414256" y="6409435"/>
            <a:ext cx="127001" cy="16002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18" name="object 4"/>
          <p:cNvSpPr txBox="1"/>
          <p:nvPr/>
        </p:nvSpPr>
        <p:spPr>
          <a:xfrm>
            <a:off x="535939" y="1631517"/>
            <a:ext cx="7798436" cy="252338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marR="440055" indent="-342900">
              <a:buSzPct val="100000"/>
              <a:buChar char="•"/>
              <a:tabLst>
                <a:tab pos="355600" algn="l"/>
              </a:tabLst>
              <a:defRPr sz="4000">
                <a:latin typeface="Arial"/>
                <a:ea typeface="Arial"/>
                <a:cs typeface="Arial"/>
                <a:sym typeface="Arial"/>
              </a:defRPr>
            </a:pPr>
            <a:r>
              <a:t>Birth </a:t>
            </a:r>
            <a:r>
              <a:rPr spc="-4"/>
              <a:t>Asphyxia = Perinatal  Asphyxia = Neonatal</a:t>
            </a:r>
            <a:r>
              <a:rPr spc="-200"/>
              <a:t> </a:t>
            </a:r>
            <a:r>
              <a:t>Asphyxia.</a:t>
            </a:r>
          </a:p>
          <a:p>
            <a:pPr>
              <a:buSzPct val="100000"/>
              <a:buFont typeface="Arial"/>
              <a:buChar char="•"/>
              <a:defRPr sz="57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Char char="•"/>
              <a:tabLst>
                <a:tab pos="355600" algn="l"/>
              </a:tabLst>
              <a:defRPr spc="-4" sz="4000">
                <a:latin typeface="Arial"/>
                <a:ea typeface="Arial"/>
                <a:cs typeface="Arial"/>
                <a:sym typeface="Arial"/>
              </a:defRPr>
            </a:pPr>
            <a:r>
              <a:t>Incidence: 1 – 6 /1000 live</a:t>
            </a:r>
            <a:r>
              <a:rPr spc="75"/>
              <a:t> </a:t>
            </a:r>
            <a:r>
              <a:t>births.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" name="object 2"/>
          <p:cNvSpPr/>
          <p:nvPr/>
        </p:nvSpPr>
        <p:spPr>
          <a:xfrm>
            <a:off x="1520011" y="647238"/>
            <a:ext cx="4560221" cy="52501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658" name="object 3"/>
          <p:cNvSpPr txBox="1"/>
          <p:nvPr>
            <p:ph type="title"/>
          </p:nvPr>
        </p:nvSpPr>
        <p:spPr>
          <a:xfrm>
            <a:off x="1492377" y="461898"/>
            <a:ext cx="6159501" cy="696597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 sz="4400"/>
            </a:pPr>
            <a:r>
              <a:t>Supportive Therapy </a:t>
            </a:r>
            <a:r>
              <a:rPr sz="2400"/>
              <a:t>(continued)</a:t>
            </a:r>
          </a:p>
        </p:txBody>
      </p:sp>
      <p:sp>
        <p:nvSpPr>
          <p:cNvPr id="659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60" name="object 4"/>
          <p:cNvSpPr txBox="1"/>
          <p:nvPr/>
        </p:nvSpPr>
        <p:spPr>
          <a:xfrm>
            <a:off x="535939" y="1620525"/>
            <a:ext cx="7790182" cy="35410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indent="-342900">
              <a:spcBef>
                <a:spcPts val="900"/>
              </a:spcBef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5" sz="3200"/>
            </a:pPr>
            <a:r>
              <a:t>Glucose:</a:t>
            </a:r>
          </a:p>
          <a:p>
            <a:pPr lvl="1" marL="756284" indent="-287020">
              <a:spcBef>
                <a:spcPts val="600"/>
              </a:spcBef>
              <a:buSzPct val="100000"/>
              <a:buFont typeface="Arial"/>
              <a:buChar char="–"/>
              <a:tabLst>
                <a:tab pos="749300" algn="l"/>
              </a:tabLst>
              <a:defRPr spc="-50" sz="2800">
                <a:solidFill>
                  <a:srgbClr val="0000CC"/>
                </a:solidFill>
              </a:defRPr>
            </a:pPr>
            <a:r>
              <a:t>Treat</a:t>
            </a:r>
            <a:r>
              <a:rPr spc="-30"/>
              <a:t> </a:t>
            </a:r>
            <a:r>
              <a:rPr spc="-15"/>
              <a:t>hypoglycemia,</a:t>
            </a:r>
          </a:p>
          <a:p>
            <a:pPr lvl="1" marL="756284" indent="-287020">
              <a:spcBef>
                <a:spcPts val="600"/>
              </a:spcBef>
              <a:buSzPct val="100000"/>
              <a:buFont typeface="Arial"/>
              <a:buChar char="–"/>
              <a:tabLst>
                <a:tab pos="749300" algn="l"/>
              </a:tabLst>
              <a:defRPr spc="-15" sz="2800">
                <a:solidFill>
                  <a:srgbClr val="0000CC"/>
                </a:solidFill>
              </a:defRPr>
            </a:pPr>
            <a:r>
              <a:t>Maintain </a:t>
            </a:r>
            <a:r>
              <a:rPr spc="-5"/>
              <a:t>BS </a:t>
            </a:r>
            <a:r>
              <a:t>at </a:t>
            </a:r>
            <a:r>
              <a:rPr spc="-5"/>
              <a:t>75 </a:t>
            </a:r>
            <a:r>
              <a:rPr spc="-20"/>
              <a:t>to </a:t>
            </a:r>
            <a:r>
              <a:rPr spc="-5"/>
              <a:t>100</a:t>
            </a:r>
            <a:r>
              <a:rPr spc="114"/>
              <a:t> </a:t>
            </a:r>
            <a:r>
              <a:rPr spc="5"/>
              <a:t>mg/dl.</a:t>
            </a:r>
          </a:p>
          <a:p>
            <a:pPr lvl="1">
              <a:buClr>
                <a:srgbClr val="0000CC"/>
              </a:buClr>
              <a:buSzPct val="100000"/>
              <a:buFont typeface="Arial"/>
              <a:buChar char="–"/>
              <a:defRPr sz="4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5" sz="3200"/>
            </a:pPr>
            <a:r>
              <a:t>Calcium:</a:t>
            </a:r>
          </a:p>
          <a:p>
            <a:pPr lvl="1" marL="756284" marR="5080" indent="-287020">
              <a:spcBef>
                <a:spcPts val="600"/>
              </a:spcBef>
              <a:buSzPct val="100000"/>
              <a:buFont typeface="Arial"/>
              <a:buChar char="–"/>
              <a:tabLst>
                <a:tab pos="749300" algn="l"/>
              </a:tabLst>
              <a:defRPr spc="-10" sz="2800">
                <a:solidFill>
                  <a:srgbClr val="0000CC"/>
                </a:solidFill>
              </a:defRPr>
            </a:pPr>
            <a:r>
              <a:t>Calcium </a:t>
            </a:r>
            <a:r>
              <a:rPr spc="-15"/>
              <a:t>level </a:t>
            </a:r>
            <a:r>
              <a:t>should </a:t>
            </a:r>
            <a:r>
              <a:rPr spc="-5"/>
              <a:t>be </a:t>
            </a:r>
            <a:r>
              <a:rPr spc="-30"/>
              <a:t>kept </a:t>
            </a:r>
            <a:r>
              <a:rPr spc="-5"/>
              <a:t>in the </a:t>
            </a:r>
            <a:r>
              <a:t>normal </a:t>
            </a:r>
            <a:r>
              <a:rPr spc="-20"/>
              <a:t>range  </a:t>
            </a:r>
            <a:r>
              <a:rPr spc="-5"/>
              <a:t>(9 – 11</a:t>
            </a:r>
            <a:r>
              <a:rPr spc="35"/>
              <a:t> </a:t>
            </a:r>
            <a:r>
              <a:rPr spc="10"/>
              <a:t>mg/dl)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2" name="object 2"/>
          <p:cNvSpPr/>
          <p:nvPr/>
        </p:nvSpPr>
        <p:spPr>
          <a:xfrm>
            <a:off x="2726907" y="647238"/>
            <a:ext cx="3715709" cy="429555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663" name="object 3"/>
          <p:cNvSpPr txBox="1"/>
          <p:nvPr>
            <p:ph type="title"/>
          </p:nvPr>
        </p:nvSpPr>
        <p:spPr>
          <a:xfrm>
            <a:off x="2708529" y="461898"/>
            <a:ext cx="3731260" cy="696597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pc="-100" sz="4400"/>
            </a:lvl1pPr>
          </a:lstStyle>
          <a:p>
            <a:pPr/>
            <a:r>
              <a:t>Anticonvulsants</a:t>
            </a:r>
          </a:p>
        </p:txBody>
      </p:sp>
      <p:sp>
        <p:nvSpPr>
          <p:cNvPr id="664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65" name="object 4"/>
          <p:cNvSpPr txBox="1"/>
          <p:nvPr/>
        </p:nvSpPr>
        <p:spPr>
          <a:xfrm>
            <a:off x="535940" y="1620525"/>
            <a:ext cx="7893051" cy="3641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42265" marR="4749165" indent="-342265" algn="r">
              <a:spcBef>
                <a:spcPts val="900"/>
              </a:spcBef>
              <a:buSzPct val="100000"/>
              <a:buFont typeface="Arial"/>
              <a:buChar char="•"/>
              <a:tabLst>
                <a:tab pos="330200" algn="l"/>
                <a:tab pos="342900" algn="l"/>
              </a:tabLst>
              <a:defRPr spc="-15" sz="3200"/>
            </a:pPr>
            <a:r>
              <a:t>Control</a:t>
            </a:r>
            <a:r>
              <a:rPr spc="-30"/>
              <a:t> </a:t>
            </a:r>
            <a:r>
              <a:rPr spc="-10"/>
              <a:t>Seizures:</a:t>
            </a:r>
          </a:p>
          <a:p>
            <a:pPr lvl="1" marL="287020" marR="4699000" indent="-287020" algn="r">
              <a:spcBef>
                <a:spcPts val="600"/>
              </a:spcBef>
              <a:buSzPct val="100000"/>
              <a:buFont typeface="Arial"/>
              <a:buChar char="–"/>
              <a:tabLst>
                <a:tab pos="279400" algn="l"/>
              </a:tabLst>
              <a:defRPr spc="-5" sz="2800"/>
            </a:pPr>
            <a:r>
              <a:t>P</a:t>
            </a:r>
            <a:r>
              <a:rPr spc="-15"/>
              <a:t>h</a:t>
            </a:r>
            <a:r>
              <a:t>enobar</a:t>
            </a:r>
            <a:r>
              <a:rPr spc="-15"/>
              <a:t>b</a:t>
            </a:r>
            <a:r>
              <a:t>i</a:t>
            </a:r>
            <a:r>
              <a:rPr spc="-35"/>
              <a:t>t</a:t>
            </a:r>
            <a:r>
              <a:rPr spc="-10"/>
              <a:t>one:</a:t>
            </a:r>
          </a:p>
          <a:p>
            <a:pPr lvl="2" marL="1155700" indent="-229235">
              <a:spcBef>
                <a:spcPts val="600"/>
              </a:spcBef>
              <a:buSzPct val="100000"/>
              <a:buFont typeface="Arial"/>
              <a:buChar char="•"/>
              <a:tabLst>
                <a:tab pos="1155700" algn="l"/>
              </a:tabLst>
              <a:defRPr spc="-5" sz="2400"/>
            </a:pPr>
            <a:r>
              <a:t>Loading Dose: </a:t>
            </a:r>
            <a:r>
              <a:rPr spc="0"/>
              <a:t>20 </a:t>
            </a:r>
            <a:r>
              <a:rPr spc="10"/>
              <a:t>mg/kg</a:t>
            </a:r>
            <a:r>
              <a:rPr spc="-55"/>
              <a:t> </a:t>
            </a:r>
            <a:r>
              <a:t>slowly</a:t>
            </a:r>
          </a:p>
          <a:p>
            <a:pPr lvl="2" marL="1155700" indent="-229235">
              <a:spcBef>
                <a:spcPts val="500"/>
              </a:spcBef>
              <a:buSzPct val="100000"/>
              <a:buFont typeface="Arial"/>
              <a:buChar char="•"/>
              <a:tabLst>
                <a:tab pos="1155700" algn="l"/>
              </a:tabLst>
              <a:defRPr spc="-5" sz="2400"/>
            </a:pPr>
            <a:r>
              <a:t>Maintenance Dose: </a:t>
            </a:r>
            <a:r>
              <a:rPr spc="0"/>
              <a:t>5</a:t>
            </a:r>
            <a:r>
              <a:rPr spc="-25"/>
              <a:t> </a:t>
            </a:r>
            <a:r>
              <a:rPr spc="5"/>
              <a:t>mg/kg/day</a:t>
            </a:r>
          </a:p>
          <a:p>
            <a:pPr lvl="1" marL="756284" indent="-287020">
              <a:spcBef>
                <a:spcPts val="600"/>
              </a:spcBef>
              <a:buSzPct val="100000"/>
              <a:buFont typeface="Arial"/>
              <a:buChar char="–"/>
              <a:tabLst>
                <a:tab pos="749300" algn="l"/>
              </a:tabLst>
              <a:defRPr spc="-15" sz="2800"/>
            </a:pPr>
            <a:r>
              <a:t>Phenytoin </a:t>
            </a:r>
            <a:r>
              <a:rPr spc="-5"/>
              <a:t>as a </a:t>
            </a:r>
            <a:r>
              <a:rPr spc="-10"/>
              <a:t>second line</a:t>
            </a:r>
            <a:r>
              <a:rPr spc="75"/>
              <a:t> </a:t>
            </a:r>
            <a:r>
              <a:rPr spc="-10"/>
              <a:t>drug</a:t>
            </a:r>
          </a:p>
          <a:p>
            <a:pPr lvl="1" marL="756284" indent="-287020">
              <a:spcBef>
                <a:spcPts val="600"/>
              </a:spcBef>
              <a:buSzPct val="100000"/>
              <a:buFont typeface="Arial"/>
              <a:buChar char="–"/>
              <a:tabLst>
                <a:tab pos="749300" algn="l"/>
              </a:tabLst>
              <a:defRPr spc="-20" sz="2800"/>
            </a:pPr>
            <a:r>
              <a:t>Lorazepam</a:t>
            </a:r>
          </a:p>
          <a:p>
            <a:pPr lvl="2" marL="1155700" marR="5080" indent="-228600">
              <a:spcBef>
                <a:spcPts val="600"/>
              </a:spcBef>
              <a:buSzPct val="100000"/>
              <a:buFont typeface="Arial"/>
              <a:buChar char="•"/>
              <a:tabLst>
                <a:tab pos="1155700" algn="l"/>
              </a:tabLst>
              <a:defRPr spc="-10" sz="2400"/>
            </a:pPr>
            <a:r>
              <a:t>(0.05-0.1 </a:t>
            </a:r>
            <a:r>
              <a:rPr spc="10"/>
              <a:t>mg/kg/dose </a:t>
            </a:r>
            <a:r>
              <a:rPr spc="0"/>
              <a:t>I. </a:t>
            </a:r>
            <a:r>
              <a:rPr spc="-85"/>
              <a:t>V.) </a:t>
            </a:r>
            <a:r>
              <a:rPr spc="-20"/>
              <a:t>for </a:t>
            </a:r>
            <a:r>
              <a:t>seizures </a:t>
            </a:r>
            <a:r>
              <a:rPr spc="-5"/>
              <a:t>not responding  </a:t>
            </a:r>
            <a:r>
              <a:rPr spc="-15"/>
              <a:t>to </a:t>
            </a:r>
            <a:r>
              <a:rPr spc="-5"/>
              <a:t>Phenobarbitone </a:t>
            </a:r>
            <a:r>
              <a:t>and/or Phenytoin.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object 2"/>
          <p:cNvSpPr/>
          <p:nvPr/>
        </p:nvSpPr>
        <p:spPr>
          <a:xfrm>
            <a:off x="866224" y="647238"/>
            <a:ext cx="7445079" cy="52501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668" name="object 3"/>
          <p:cNvSpPr txBox="1"/>
          <p:nvPr>
            <p:ph type="title"/>
          </p:nvPr>
        </p:nvSpPr>
        <p:spPr>
          <a:xfrm>
            <a:off x="838605" y="461898"/>
            <a:ext cx="7466332" cy="696597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pc="-100" sz="4400"/>
            </a:lvl1pPr>
          </a:lstStyle>
          <a:p>
            <a:pPr/>
            <a:r>
              <a:t>Cerebroprotective Interventions</a:t>
            </a:r>
          </a:p>
        </p:txBody>
      </p:sp>
      <p:sp>
        <p:nvSpPr>
          <p:cNvPr id="669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70" name="object 4"/>
          <p:cNvSpPr txBox="1"/>
          <p:nvPr/>
        </p:nvSpPr>
        <p:spPr>
          <a:xfrm>
            <a:off x="535940" y="1544395"/>
            <a:ext cx="7118351" cy="39108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indent="-342900">
              <a:spcBef>
                <a:spcPts val="100"/>
              </a:spcBef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5" sz="3200"/>
            </a:pPr>
            <a:r>
              <a:t>Therapeutic </a:t>
            </a:r>
            <a:r>
              <a:rPr spc="0"/>
              <a:t>Hypothermia </a:t>
            </a:r>
            <a:r>
              <a:t>(cool</a:t>
            </a:r>
            <a:r>
              <a:rPr spc="-25"/>
              <a:t> </a:t>
            </a:r>
            <a:r>
              <a:rPr spc="-10"/>
              <a:t>therapy),</a:t>
            </a:r>
          </a:p>
          <a:p>
            <a:pPr>
              <a:buSzPct val="100000"/>
              <a:buFont typeface="Arial"/>
              <a:buChar char="•"/>
              <a:defRPr sz="4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0" sz="3200"/>
            </a:pPr>
            <a:r>
              <a:t>Free </a:t>
            </a:r>
            <a:r>
              <a:rPr spc="-5"/>
              <a:t>Radical </a:t>
            </a:r>
            <a:r>
              <a:rPr spc="-15"/>
              <a:t>Scavengers,</a:t>
            </a:r>
          </a:p>
          <a:p>
            <a:pPr>
              <a:buSzPct val="100000"/>
              <a:buFont typeface="Arial"/>
              <a:buChar char="•"/>
              <a:defRPr sz="4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5" sz="3200"/>
            </a:pPr>
            <a:r>
              <a:t>Antagonists </a:t>
            </a:r>
            <a:r>
              <a:rPr spc="-5"/>
              <a:t>of </a:t>
            </a:r>
            <a:r>
              <a:rPr spc="-25"/>
              <a:t>excitotoxic </a:t>
            </a:r>
            <a:r>
              <a:rPr spc="0"/>
              <a:t>amino</a:t>
            </a:r>
            <a:r>
              <a:rPr spc="85"/>
              <a:t> </a:t>
            </a:r>
            <a:r>
              <a:rPr spc="0"/>
              <a:t>acids,</a:t>
            </a:r>
          </a:p>
          <a:p>
            <a:pPr>
              <a:buSzPct val="100000"/>
              <a:buFont typeface="Arial"/>
              <a:buChar char="•"/>
              <a:defRPr sz="4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5" sz="3200"/>
            </a:pPr>
            <a:r>
              <a:t>Calcium Channel</a:t>
            </a:r>
            <a:r>
              <a:rPr spc="55"/>
              <a:t> </a:t>
            </a:r>
            <a:r>
              <a:rPr spc="-20"/>
              <a:t>Blockers.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2" name="object 2"/>
          <p:cNvSpPr/>
          <p:nvPr/>
        </p:nvSpPr>
        <p:spPr>
          <a:xfrm>
            <a:off x="3594303" y="656783"/>
            <a:ext cx="1971399" cy="420010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673" name="object 3"/>
          <p:cNvSpPr txBox="1"/>
          <p:nvPr>
            <p:ph type="title"/>
          </p:nvPr>
        </p:nvSpPr>
        <p:spPr>
          <a:xfrm>
            <a:off x="3566921" y="461898"/>
            <a:ext cx="2010411" cy="696597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pc="-100" sz="4400"/>
            </a:lvl1pPr>
          </a:lstStyle>
          <a:p>
            <a:pPr/>
            <a:r>
              <a:t>Caution!</a:t>
            </a:r>
          </a:p>
        </p:txBody>
      </p:sp>
      <p:sp>
        <p:nvSpPr>
          <p:cNvPr id="674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75" name="object 4"/>
          <p:cNvSpPr txBox="1"/>
          <p:nvPr/>
        </p:nvSpPr>
        <p:spPr>
          <a:xfrm>
            <a:off x="535939" y="1606244"/>
            <a:ext cx="7592061" cy="211336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marR="5080" indent="-342900">
              <a:spcBef>
                <a:spcPts val="100"/>
              </a:spcBef>
              <a:buSzPct val="100000"/>
              <a:buFont typeface="Arial"/>
              <a:buChar char="•"/>
              <a:tabLst>
                <a:tab pos="355600" algn="l"/>
              </a:tabLst>
              <a:defRPr spc="-5" sz="4800"/>
            </a:pPr>
            <a:r>
              <a:t>Drugs </a:t>
            </a:r>
            <a:r>
              <a:rPr spc="-35"/>
              <a:t>like </a:t>
            </a:r>
            <a:r>
              <a:rPr spc="-10"/>
              <a:t>mannitol, </a:t>
            </a:r>
            <a:r>
              <a:rPr spc="-25"/>
              <a:t>steroids,  </a:t>
            </a:r>
            <a:r>
              <a:rPr spc="0"/>
              <a:t>and </a:t>
            </a:r>
            <a:r>
              <a:rPr spc="-15"/>
              <a:t>furosemide </a:t>
            </a:r>
            <a:r>
              <a:t>used </a:t>
            </a:r>
            <a:r>
              <a:rPr spc="5"/>
              <a:t>in </a:t>
            </a:r>
            <a:r>
              <a:rPr spc="-10"/>
              <a:t>past  </a:t>
            </a:r>
            <a:r>
              <a:rPr spc="-20"/>
              <a:t>are </a:t>
            </a:r>
            <a:r>
              <a:t>no longer</a:t>
            </a:r>
            <a:r>
              <a:rPr spc="-35"/>
              <a:t> </a:t>
            </a:r>
            <a:r>
              <a:rPr spc="-10"/>
              <a:t>recommended.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7" name="object 2"/>
          <p:cNvSpPr/>
          <p:nvPr/>
        </p:nvSpPr>
        <p:spPr>
          <a:xfrm>
            <a:off x="3478359" y="443522"/>
            <a:ext cx="2211279" cy="363312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678" name="object 3"/>
          <p:cNvSpPr txBox="1"/>
          <p:nvPr>
            <p:ph type="title"/>
          </p:nvPr>
        </p:nvSpPr>
        <p:spPr>
          <a:xfrm>
            <a:off x="3464814" y="245109"/>
            <a:ext cx="2214881" cy="635001"/>
          </a:xfrm>
          <a:prstGeom prst="rect">
            <a:avLst/>
          </a:prstGeom>
        </p:spPr>
        <p:txBody>
          <a:bodyPr/>
          <a:lstStyle/>
          <a:p>
            <a:pPr indent="12700">
              <a:defRPr spc="-300">
                <a:solidFill>
                  <a:srgbClr val="C00000"/>
                </a:solidFill>
              </a:defRPr>
            </a:pPr>
            <a:r>
              <a:t>T</a:t>
            </a:r>
            <a:r>
              <a:rPr spc="-100"/>
              <a:t>reatment</a:t>
            </a:r>
          </a:p>
        </p:txBody>
      </p:sp>
      <p:sp>
        <p:nvSpPr>
          <p:cNvPr id="679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80" name="object 4"/>
          <p:cNvSpPr txBox="1"/>
          <p:nvPr/>
        </p:nvSpPr>
        <p:spPr>
          <a:xfrm>
            <a:off x="535939" y="1173733"/>
            <a:ext cx="7463157" cy="49492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marR="5080" indent="-342900">
              <a:lnSpc>
                <a:spcPct val="80000"/>
              </a:lnSpc>
              <a:spcBef>
                <a:spcPts val="800"/>
              </a:spcBef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0" sz="3000"/>
            </a:pPr>
            <a:r>
              <a:t>Selective </a:t>
            </a:r>
            <a:r>
              <a:rPr spc="-15"/>
              <a:t>Cerebral </a:t>
            </a:r>
            <a:r>
              <a:rPr spc="-5"/>
              <a:t>or </a:t>
            </a:r>
            <a:r>
              <a:rPr spc="0"/>
              <a:t>Whole Body </a:t>
            </a:r>
            <a:r>
              <a:t>Therapeutic  </a:t>
            </a:r>
            <a:r>
              <a:rPr spc="-5"/>
              <a:t>Hypothermia (Cool</a:t>
            </a:r>
            <a:r>
              <a:rPr spc="20"/>
              <a:t> </a:t>
            </a:r>
            <a:r>
              <a:t>Therapy),</a:t>
            </a:r>
          </a:p>
          <a:p>
            <a:pPr>
              <a:buSzPct val="100000"/>
              <a:buFont typeface="Arial"/>
              <a:buChar char="•"/>
              <a:defRPr sz="31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5" sz="3000"/>
            </a:pPr>
            <a:r>
              <a:t>Control</a:t>
            </a:r>
            <a:r>
              <a:rPr spc="-5"/>
              <a:t> </a:t>
            </a:r>
            <a:r>
              <a:rPr spc="-10"/>
              <a:t>Seizures,</a:t>
            </a:r>
          </a:p>
          <a:p>
            <a:pPr indent="469900">
              <a:defRPr sz="2600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–</a:t>
            </a:r>
            <a:r>
              <a:rPr spc="85"/>
              <a:t> </a:t>
            </a:r>
            <a:r>
              <a:rPr spc="-10">
                <a:latin typeface="Calibri"/>
                <a:ea typeface="Calibri"/>
                <a:cs typeface="Calibri"/>
                <a:sym typeface="Calibri"/>
              </a:rPr>
              <a:t>Phenobarbitone/Phenytoin/Midazolam.</a:t>
            </a:r>
          </a:p>
          <a:p>
            <a:pPr>
              <a:defRPr sz="31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5" sz="3000"/>
            </a:pPr>
            <a:r>
              <a:t>Mechanical </a:t>
            </a:r>
            <a:r>
              <a:rPr spc="-20"/>
              <a:t>Ventilation, </a:t>
            </a:r>
            <a:r>
              <a:rPr spc="0"/>
              <a:t>(or</a:t>
            </a:r>
            <a:r>
              <a:rPr spc="-15"/>
              <a:t> </a:t>
            </a:r>
            <a:r>
              <a:rPr spc="-10"/>
              <a:t>ECMO),</a:t>
            </a:r>
          </a:p>
          <a:p>
            <a:pPr>
              <a:buSzPct val="100000"/>
              <a:buFont typeface="Arial"/>
              <a:buChar char="•"/>
              <a:defRPr sz="31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25" sz="3000"/>
            </a:pPr>
            <a:r>
              <a:t>Volume</a:t>
            </a:r>
            <a:r>
              <a:rPr spc="-10"/>
              <a:t> </a:t>
            </a:r>
            <a:r>
              <a:rPr spc="-5"/>
              <a:t>Expansion,</a:t>
            </a:r>
          </a:p>
          <a:p>
            <a:pPr>
              <a:buSzPct val="100000"/>
              <a:buFont typeface="Arial"/>
              <a:buChar char="•"/>
              <a:defRPr sz="31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0" sz="3000"/>
            </a:pPr>
            <a:r>
              <a:t>Pressure</a:t>
            </a:r>
            <a:r>
              <a:rPr spc="-5"/>
              <a:t> </a:t>
            </a:r>
            <a:r>
              <a:rPr spc="0"/>
              <a:t>Amines.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2" name="object 2"/>
          <p:cNvSpPr/>
          <p:nvPr/>
        </p:nvSpPr>
        <p:spPr>
          <a:xfrm>
            <a:off x="3297978" y="656783"/>
            <a:ext cx="2610149" cy="515468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683" name="object 3"/>
          <p:cNvSpPr txBox="1"/>
          <p:nvPr/>
        </p:nvSpPr>
        <p:spPr>
          <a:xfrm>
            <a:off x="1107744" y="475233"/>
            <a:ext cx="6706869" cy="503580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indent="222884" algn="ctr">
              <a:spcBef>
                <a:spcPts val="100"/>
              </a:spcBef>
              <a:defRPr b="1" spc="-9" sz="4400">
                <a:solidFill>
                  <a:srgbClr val="FF0000"/>
                </a:solidFill>
              </a:defRPr>
            </a:pPr>
            <a:r>
              <a:t>Monitoring</a:t>
            </a:r>
          </a:p>
          <a:p>
            <a:pPr marL="393065" indent="-342900">
              <a:spcBef>
                <a:spcPts val="3600"/>
              </a:spcBef>
              <a:buSzPct val="100000"/>
              <a:buFont typeface="Arial"/>
              <a:buChar char="•"/>
              <a:tabLst>
                <a:tab pos="393700" algn="l"/>
              </a:tabLst>
              <a:defRPr spc="-9" sz="4400"/>
            </a:pPr>
            <a:r>
              <a:t>Regular clinical</a:t>
            </a:r>
            <a:r>
              <a:rPr spc="15"/>
              <a:t> </a:t>
            </a:r>
            <a:r>
              <a:rPr spc="-4"/>
              <a:t>assessment,</a:t>
            </a:r>
          </a:p>
          <a:p>
            <a:pPr>
              <a:buSzPct val="100000"/>
              <a:buFont typeface="Arial"/>
              <a:buChar char="•"/>
              <a:defRPr sz="6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93065" indent="-342900">
              <a:buSzPct val="100000"/>
              <a:buFont typeface="Arial"/>
              <a:buChar char="•"/>
              <a:tabLst>
                <a:tab pos="393700" algn="l"/>
              </a:tabLst>
              <a:defRPr spc="-4" sz="4400"/>
            </a:pPr>
            <a:r>
              <a:t>Biochemical</a:t>
            </a:r>
            <a:r>
              <a:rPr spc="-30"/>
              <a:t> </a:t>
            </a:r>
            <a:r>
              <a:rPr spc="0"/>
              <a:t>monitoring,</a:t>
            </a:r>
          </a:p>
          <a:p>
            <a:pPr>
              <a:buSzPct val="100000"/>
              <a:buFont typeface="Arial"/>
              <a:buChar char="•"/>
              <a:defRPr sz="64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93065" indent="-342900">
              <a:buSzPct val="100000"/>
              <a:buFont typeface="Arial"/>
              <a:buChar char="•"/>
              <a:tabLst>
                <a:tab pos="393700" algn="l"/>
              </a:tabLst>
              <a:defRPr sz="4400"/>
            </a:pPr>
            <a:r>
              <a:t>SpO</a:t>
            </a:r>
            <a:r>
              <a:rPr baseline="-21072" sz="4300"/>
              <a:t>2</a:t>
            </a:r>
            <a:r>
              <a:t>.</a:t>
            </a:r>
          </a:p>
        </p:txBody>
      </p:sp>
      <p:sp>
        <p:nvSpPr>
          <p:cNvPr id="684" name="object 5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" name="object 2"/>
          <p:cNvSpPr/>
          <p:nvPr/>
        </p:nvSpPr>
        <p:spPr>
          <a:xfrm>
            <a:off x="2331010" y="647238"/>
            <a:ext cx="4525034" cy="439102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687" name="object 3"/>
          <p:cNvSpPr txBox="1"/>
          <p:nvPr>
            <p:ph type="title"/>
          </p:nvPr>
        </p:nvSpPr>
        <p:spPr>
          <a:xfrm>
            <a:off x="2303145" y="461898"/>
            <a:ext cx="4534535" cy="696597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pc="-100" sz="4400"/>
            </a:lvl1pPr>
          </a:lstStyle>
          <a:p>
            <a:pPr/>
            <a:r>
              <a:t>Clinical Assessment</a:t>
            </a:r>
          </a:p>
        </p:txBody>
      </p:sp>
      <p:sp>
        <p:nvSpPr>
          <p:cNvPr id="688" name="object 7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89" name="object 4"/>
          <p:cNvSpPr txBox="1"/>
          <p:nvPr>
            <p:ph type="body" sz="quarter" idx="1"/>
          </p:nvPr>
        </p:nvSpPr>
        <p:spPr>
          <a:xfrm>
            <a:off x="1145844" y="1534108"/>
            <a:ext cx="2835911" cy="3524886"/>
          </a:xfrm>
          <a:prstGeom prst="rect">
            <a:avLst/>
          </a:prstGeom>
        </p:spPr>
        <p:txBody>
          <a:bodyPr/>
          <a:lstStyle/>
          <a:p>
            <a:pPr marL="354965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00"/>
            </a:pPr>
            <a:r>
              <a:t>Respiratory Rate,</a:t>
            </a:r>
          </a:p>
          <a:p>
            <a:pPr>
              <a:buSzPct val="100000"/>
              <a:buFont typeface="Arial"/>
              <a:buChar char="•"/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4965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00"/>
            </a:pPr>
            <a:r>
              <a:t>Heart Rate,</a:t>
            </a:r>
          </a:p>
          <a:p>
            <a:pPr>
              <a:buSzPct val="100000"/>
              <a:buFont typeface="Arial"/>
              <a:buChar char="•"/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4965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00"/>
            </a:pPr>
            <a:r>
              <a:t>CRT,</a:t>
            </a:r>
          </a:p>
          <a:p>
            <a:pPr>
              <a:buSzPct val="100000"/>
              <a:buFont typeface="Arial"/>
              <a:buChar char="•"/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4965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00"/>
            </a:pPr>
            <a:r>
              <a:t>BP</a:t>
            </a:r>
          </a:p>
        </p:txBody>
      </p:sp>
      <p:sp>
        <p:nvSpPr>
          <p:cNvPr id="690" name="object 5"/>
          <p:cNvSpPr txBox="1"/>
          <p:nvPr/>
        </p:nvSpPr>
        <p:spPr>
          <a:xfrm>
            <a:off x="4727575" y="1622374"/>
            <a:ext cx="3100706" cy="24107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indent="-343534">
              <a:buSzPct val="100000"/>
              <a:buFont typeface="Arial"/>
              <a:buChar char="•"/>
              <a:tabLst>
                <a:tab pos="355600" algn="l"/>
                <a:tab pos="355600" algn="l"/>
              </a:tabLst>
              <a:defRPr spc="-35" sz="2800"/>
            </a:pPr>
            <a:r>
              <a:t>Temperature,</a:t>
            </a:r>
          </a:p>
          <a:p>
            <a:pPr>
              <a:buSzPct val="100000"/>
              <a:buFont typeface="Arial"/>
              <a:buChar char="•"/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3534">
              <a:buSzPct val="100000"/>
              <a:buFont typeface="Arial"/>
              <a:buChar char="•"/>
              <a:tabLst>
                <a:tab pos="355600" algn="l"/>
                <a:tab pos="355600" algn="l"/>
              </a:tabLst>
              <a:defRPr spc="-20" sz="2800"/>
            </a:pPr>
            <a:r>
              <a:t>Oxygen</a:t>
            </a:r>
            <a:r>
              <a:rPr spc="-50"/>
              <a:t> </a:t>
            </a:r>
            <a:r>
              <a:rPr spc="-15"/>
              <a:t>Saturation,</a:t>
            </a:r>
          </a:p>
          <a:p>
            <a:pPr>
              <a:buSzPct val="100000"/>
              <a:buFont typeface="Arial"/>
              <a:buChar char="•"/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3534">
              <a:buSzPct val="100000"/>
              <a:buFont typeface="Arial"/>
              <a:buChar char="•"/>
              <a:tabLst>
                <a:tab pos="355600" algn="l"/>
                <a:tab pos="355600" algn="l"/>
              </a:tabLst>
              <a:defRPr spc="-5" sz="2800"/>
            </a:pPr>
            <a:r>
              <a:t>Urine</a:t>
            </a:r>
            <a:r>
              <a:rPr spc="5"/>
              <a:t> </a:t>
            </a:r>
            <a:r>
              <a:rPr spc="-10"/>
              <a:t>Output.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2" name="object 2"/>
          <p:cNvSpPr/>
          <p:nvPr/>
        </p:nvSpPr>
        <p:spPr>
          <a:xfrm>
            <a:off x="3487353" y="481523"/>
            <a:ext cx="2221894" cy="515468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693" name="object 3"/>
          <p:cNvSpPr txBox="1"/>
          <p:nvPr>
            <p:ph type="title"/>
          </p:nvPr>
        </p:nvSpPr>
        <p:spPr>
          <a:xfrm>
            <a:off x="3440429" y="286256"/>
            <a:ext cx="2265046" cy="696596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pc="-100" sz="4400">
                <a:solidFill>
                  <a:srgbClr val="0033CC"/>
                </a:solidFill>
              </a:defRPr>
            </a:lvl1pPr>
          </a:lstStyle>
          <a:p>
            <a:pPr/>
            <a:r>
              <a:t>Prognosis</a:t>
            </a:r>
          </a:p>
        </p:txBody>
      </p:sp>
      <p:sp>
        <p:nvSpPr>
          <p:cNvPr id="694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695" name="object 4"/>
          <p:cNvSpPr txBox="1"/>
          <p:nvPr/>
        </p:nvSpPr>
        <p:spPr>
          <a:xfrm>
            <a:off x="535939" y="1319147"/>
            <a:ext cx="6864986" cy="41926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indent="-342900">
              <a:spcBef>
                <a:spcPts val="100"/>
              </a:spcBef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0" sz="3200"/>
            </a:pPr>
            <a:r>
              <a:t>Early </a:t>
            </a:r>
            <a:r>
              <a:rPr spc="-30"/>
              <a:t>Treatment </a:t>
            </a:r>
            <a:r>
              <a:rPr spc="0">
                <a:latin typeface="Wingdings"/>
                <a:ea typeface="Wingdings"/>
                <a:cs typeface="Wingdings"/>
                <a:sym typeface="Wingdings"/>
              </a:rPr>
              <a:t></a:t>
            </a:r>
            <a:r>
              <a:rPr spc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pc="0">
                <a:latin typeface="Wingdings"/>
                <a:ea typeface="Wingdings"/>
                <a:cs typeface="Wingdings"/>
                <a:sym typeface="Wingdings"/>
              </a:rPr>
              <a:t></a:t>
            </a:r>
            <a:r>
              <a:rPr spc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spc="-20"/>
              <a:t>Better</a:t>
            </a:r>
            <a:r>
              <a:rPr spc="-200"/>
              <a:t> </a:t>
            </a:r>
            <a:r>
              <a:t>Prognosis.</a:t>
            </a:r>
          </a:p>
          <a:p>
            <a:pPr>
              <a:buSzPct val="100000"/>
              <a:buFont typeface="Arial"/>
              <a:buChar char="•"/>
              <a:defRPr sz="46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z="3200"/>
            </a:pPr>
            <a:r>
              <a:t>Bad</a:t>
            </a:r>
            <a:r>
              <a:rPr spc="5"/>
              <a:t> </a:t>
            </a:r>
            <a:r>
              <a:rPr spc="-10"/>
              <a:t>Prognosis:</a:t>
            </a:r>
          </a:p>
          <a:p>
            <a:pPr lvl="1" marL="756284" indent="-287020">
              <a:spcBef>
                <a:spcPts val="600"/>
              </a:spcBef>
              <a:buSzPct val="100000"/>
              <a:buFont typeface="Arial"/>
              <a:buChar char="–"/>
              <a:tabLst>
                <a:tab pos="749300" algn="l"/>
              </a:tabLst>
              <a:defRPr spc="-5" sz="2800">
                <a:solidFill>
                  <a:srgbClr val="C00000"/>
                </a:solidFill>
              </a:defRPr>
            </a:pPr>
            <a:r>
              <a:t>Initial </a:t>
            </a:r>
            <a:r>
              <a:rPr spc="-20"/>
              <a:t>cord </a:t>
            </a:r>
            <a:r>
              <a:t>or initial </a:t>
            </a:r>
            <a:r>
              <a:rPr spc="-10"/>
              <a:t>blood </a:t>
            </a:r>
            <a:r>
              <a:t>pH &lt;</a:t>
            </a:r>
            <a:r>
              <a:rPr spc="75"/>
              <a:t> </a:t>
            </a:r>
            <a:r>
              <a:t>6.7,</a:t>
            </a:r>
          </a:p>
          <a:p>
            <a:pPr lvl="1" marL="756284" indent="-287020">
              <a:spcBef>
                <a:spcPts val="600"/>
              </a:spcBef>
              <a:buSzPct val="100000"/>
              <a:buFont typeface="Arial"/>
              <a:buChar char="–"/>
              <a:tabLst>
                <a:tab pos="749300" algn="l"/>
              </a:tabLst>
              <a:defRPr spc="-10" sz="2800">
                <a:solidFill>
                  <a:srgbClr val="C00000"/>
                </a:solidFill>
              </a:defRPr>
            </a:pPr>
            <a:r>
              <a:t>Low </a:t>
            </a:r>
            <a:r>
              <a:rPr spc="-15"/>
              <a:t>Apgar </a:t>
            </a:r>
            <a:r>
              <a:rPr spc="-20"/>
              <a:t>Score</a:t>
            </a:r>
            <a:r>
              <a:rPr spc="10"/>
              <a:t> </a:t>
            </a:r>
            <a:r>
              <a:rPr spc="0"/>
              <a:t>(0-3),</a:t>
            </a:r>
          </a:p>
          <a:p>
            <a:pPr lvl="1" marL="756284" indent="-287020">
              <a:spcBef>
                <a:spcPts val="600"/>
              </a:spcBef>
              <a:buSzPct val="100000"/>
              <a:buFont typeface="Arial"/>
              <a:buChar char="–"/>
              <a:tabLst>
                <a:tab pos="749300" algn="l"/>
              </a:tabLst>
              <a:defRPr spc="-10" sz="2800">
                <a:solidFill>
                  <a:srgbClr val="C00000"/>
                </a:solidFill>
              </a:defRPr>
            </a:pPr>
            <a:r>
              <a:t>High </a:t>
            </a:r>
            <a:r>
              <a:rPr spc="-5"/>
              <a:t>Base</a:t>
            </a:r>
            <a:r>
              <a:rPr spc="20"/>
              <a:t> </a:t>
            </a:r>
            <a:r>
              <a:t>Deficit,</a:t>
            </a:r>
          </a:p>
          <a:p>
            <a:pPr lvl="1" marL="756284" indent="-287020">
              <a:spcBef>
                <a:spcPts val="600"/>
              </a:spcBef>
              <a:buSzPct val="100000"/>
              <a:buFont typeface="Arial"/>
              <a:buChar char="–"/>
              <a:tabLst>
                <a:tab pos="749300" algn="l"/>
              </a:tabLst>
              <a:defRPr spc="-20" sz="2800">
                <a:solidFill>
                  <a:srgbClr val="C00000"/>
                </a:solidFill>
              </a:defRPr>
            </a:pPr>
            <a:r>
              <a:t>Decrebrate</a:t>
            </a:r>
            <a:r>
              <a:rPr spc="-5"/>
              <a:t> </a:t>
            </a:r>
            <a:r>
              <a:rPr spc="-25"/>
              <a:t>Posture,</a:t>
            </a:r>
          </a:p>
          <a:p>
            <a:pPr lvl="1" marL="756284" indent="-287020">
              <a:spcBef>
                <a:spcPts val="600"/>
              </a:spcBef>
              <a:buSzPct val="100000"/>
              <a:buFont typeface="Arial"/>
              <a:buChar char="–"/>
              <a:tabLst>
                <a:tab pos="749300" algn="l"/>
              </a:tabLst>
              <a:defRPr spc="-5" sz="2800">
                <a:solidFill>
                  <a:srgbClr val="C00000"/>
                </a:solidFill>
              </a:defRPr>
            </a:pPr>
            <a:r>
              <a:t>Lack of </a:t>
            </a:r>
            <a:r>
              <a:rPr spc="-15"/>
              <a:t>spontaneous</a:t>
            </a:r>
            <a:r>
              <a:rPr spc="50"/>
              <a:t> </a:t>
            </a:r>
            <a:r>
              <a:rPr spc="-25"/>
              <a:t>activity.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7" name="object 2"/>
          <p:cNvSpPr/>
          <p:nvPr/>
        </p:nvSpPr>
        <p:spPr>
          <a:xfrm>
            <a:off x="3514044" y="647238"/>
            <a:ext cx="2179515" cy="52501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698" name="object 3"/>
          <p:cNvSpPr txBox="1"/>
          <p:nvPr>
            <p:ph type="title"/>
          </p:nvPr>
        </p:nvSpPr>
        <p:spPr>
          <a:xfrm>
            <a:off x="3467860" y="461898"/>
            <a:ext cx="2209166" cy="696597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pc="-100" sz="4400">
                <a:solidFill>
                  <a:srgbClr val="C00000"/>
                </a:solidFill>
              </a:defRPr>
            </a:pPr>
            <a:r>
              <a:t>Mort</a:t>
            </a:r>
            <a:r>
              <a:rPr spc="0"/>
              <a:t>ali</a:t>
            </a:r>
            <a:r>
              <a:t>t</a:t>
            </a:r>
            <a:r>
              <a:rPr spc="0"/>
              <a:t>y</a:t>
            </a:r>
          </a:p>
        </p:txBody>
      </p:sp>
      <p:sp>
        <p:nvSpPr>
          <p:cNvPr id="699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700" name="object 4"/>
          <p:cNvSpPr txBox="1"/>
          <p:nvPr/>
        </p:nvSpPr>
        <p:spPr>
          <a:xfrm>
            <a:off x="1831594" y="1617125"/>
            <a:ext cx="5408930" cy="3608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indent="-342900">
              <a:spcBef>
                <a:spcPts val="900"/>
              </a:spcBef>
              <a:buSzPct val="100000"/>
              <a:buFont typeface="Arial"/>
              <a:buChar char="•"/>
              <a:tabLst>
                <a:tab pos="355600" algn="l"/>
              </a:tabLst>
              <a:defRPr spc="-20" sz="3600"/>
            </a:pPr>
            <a:r>
              <a:t>Moderate</a:t>
            </a:r>
            <a:r>
              <a:rPr spc="-104"/>
              <a:t> </a:t>
            </a:r>
            <a:r>
              <a:rPr spc="-10"/>
              <a:t>Encephalopathy:</a:t>
            </a:r>
          </a:p>
          <a:p>
            <a:pPr indent="469900">
              <a:spcBef>
                <a:spcPts val="800"/>
              </a:spcBef>
              <a:defRPr sz="3200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t>– </a:t>
            </a:r>
            <a:r>
              <a:rPr>
                <a:latin typeface="Calibri"/>
                <a:ea typeface="Calibri"/>
                <a:cs typeface="Calibri"/>
                <a:sym typeface="Calibri"/>
              </a:rPr>
              <a:t>10 </a:t>
            </a:r>
            <a:r>
              <a:rPr spc="-25">
                <a:latin typeface="Calibri"/>
                <a:ea typeface="Calibri"/>
                <a:cs typeface="Calibri"/>
                <a:sym typeface="Calibri"/>
              </a:rPr>
              <a:t>to</a:t>
            </a:r>
            <a:r>
              <a:rPr spc="-419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>
                <a:latin typeface="Calibri"/>
                <a:ea typeface="Calibri"/>
                <a:cs typeface="Calibri"/>
                <a:sym typeface="Calibri"/>
              </a:rPr>
              <a:t>30%</a:t>
            </a:r>
          </a:p>
          <a:p>
            <a:pPr>
              <a:defRPr sz="52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55600" algn="l"/>
              </a:tabLst>
              <a:defRPr spc="-20" sz="3600"/>
            </a:pPr>
            <a:r>
              <a:t>Severe</a:t>
            </a:r>
            <a:r>
              <a:rPr spc="-50"/>
              <a:t> </a:t>
            </a:r>
            <a:r>
              <a:rPr spc="-10"/>
              <a:t>Encephalopathy:</a:t>
            </a:r>
          </a:p>
          <a:p>
            <a:pPr lvl="1" marL="756284" indent="-287020">
              <a:spcBef>
                <a:spcPts val="700"/>
              </a:spcBef>
              <a:buSzPct val="100000"/>
              <a:buFont typeface="Arial"/>
              <a:buChar char="–"/>
              <a:tabLst>
                <a:tab pos="749300" algn="l"/>
              </a:tabLst>
              <a:defRPr spc="-5" sz="3200">
                <a:solidFill>
                  <a:srgbClr val="0033CC"/>
                </a:solidFill>
              </a:defRPr>
            </a:pPr>
            <a:r>
              <a:t>Mortality:</a:t>
            </a:r>
            <a:r>
              <a:rPr spc="20"/>
              <a:t> </a:t>
            </a:r>
            <a:r>
              <a:rPr spc="0"/>
              <a:t>60%</a:t>
            </a:r>
          </a:p>
          <a:p>
            <a:pPr lvl="1" marL="756284" indent="-287020">
              <a:spcBef>
                <a:spcPts val="700"/>
              </a:spcBef>
              <a:buSzPct val="100000"/>
              <a:buFont typeface="Arial"/>
              <a:buChar char="–"/>
              <a:tabLst>
                <a:tab pos="749300" algn="l"/>
              </a:tabLst>
              <a:defRPr spc="-5" sz="3200">
                <a:solidFill>
                  <a:srgbClr val="0033CC"/>
                </a:solidFill>
              </a:defRPr>
            </a:pPr>
            <a:r>
              <a:t>Disability:</a:t>
            </a:r>
            <a:r>
              <a:rPr spc="40"/>
              <a:t> </a:t>
            </a:r>
            <a:r>
              <a:rPr spc="0"/>
              <a:t>100%.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object 2"/>
          <p:cNvSpPr/>
          <p:nvPr/>
        </p:nvSpPr>
        <p:spPr>
          <a:xfrm>
            <a:off x="2150466" y="647238"/>
            <a:ext cx="4897174" cy="52501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703" name="object 3"/>
          <p:cNvSpPr txBox="1"/>
          <p:nvPr>
            <p:ph type="title"/>
          </p:nvPr>
        </p:nvSpPr>
        <p:spPr>
          <a:xfrm>
            <a:off x="2103500" y="461898"/>
            <a:ext cx="4937762" cy="696597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z="4400"/>
            </a:pPr>
            <a:r>
              <a:t>Long </a:t>
            </a:r>
            <a:r>
              <a:rPr spc="-100"/>
              <a:t>Term Handicaps</a:t>
            </a:r>
          </a:p>
        </p:txBody>
      </p:sp>
      <p:sp>
        <p:nvSpPr>
          <p:cNvPr id="704" name="object 9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705" name="object 4"/>
          <p:cNvSpPr txBox="1"/>
          <p:nvPr/>
        </p:nvSpPr>
        <p:spPr>
          <a:xfrm>
            <a:off x="535940" y="4695393"/>
            <a:ext cx="1549401" cy="3533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</a:tabLst>
              <a:defRPr spc="-15" sz="2800"/>
            </a:lvl1pPr>
          </a:lstStyle>
          <a:p>
            <a:pPr/>
            <a:r>
              <a:t>Seizures</a:t>
            </a:r>
          </a:p>
        </p:txBody>
      </p:sp>
      <p:sp>
        <p:nvSpPr>
          <p:cNvPr id="706" name="object 5"/>
          <p:cNvSpPr txBox="1"/>
          <p:nvPr/>
        </p:nvSpPr>
        <p:spPr>
          <a:xfrm>
            <a:off x="535940" y="1622373"/>
            <a:ext cx="6015355" cy="14920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  <a:tab pos="4203700" algn="l"/>
                <a:tab pos="4546600" algn="l"/>
              </a:tabLst>
              <a:defRPr spc="-10" sz="2800"/>
            </a:pPr>
            <a:r>
              <a:t>Developmental</a:t>
            </a:r>
            <a:r>
              <a:rPr spc="30"/>
              <a:t> </a:t>
            </a:r>
            <a:r>
              <a:rPr spc="-50"/>
              <a:t>Delay,	</a:t>
            </a:r>
            <a:r>
              <a:rPr spc="-5">
                <a:latin typeface="Arial"/>
                <a:ea typeface="Arial"/>
                <a:cs typeface="Arial"/>
                <a:sym typeface="Arial"/>
              </a:rPr>
              <a:t>•	</a:t>
            </a:r>
            <a:r>
              <a:t>Blindness,</a:t>
            </a:r>
          </a:p>
          <a:p>
            <a:pPr>
              <a:buSzPct val="100000"/>
              <a:buFont typeface="Arial"/>
              <a:buChar char="•"/>
              <a:defRPr sz="40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  <a:tab pos="4203700" algn="l"/>
                <a:tab pos="4546600" algn="l"/>
              </a:tabLst>
              <a:defRPr spc="-20" sz="2800"/>
            </a:pPr>
            <a:r>
              <a:t>Cerebral</a:t>
            </a:r>
            <a:r>
              <a:rPr spc="5"/>
              <a:t> </a:t>
            </a:r>
            <a:r>
              <a:rPr spc="-55"/>
              <a:t>Palsy,	</a:t>
            </a:r>
            <a:r>
              <a:rPr spc="-5">
                <a:latin typeface="Arial"/>
                <a:ea typeface="Arial"/>
                <a:cs typeface="Arial"/>
                <a:sym typeface="Arial"/>
              </a:rPr>
              <a:t>•	</a:t>
            </a:r>
            <a:r>
              <a:rPr spc="-10"/>
              <a:t>Deafness,</a:t>
            </a:r>
          </a:p>
        </p:txBody>
      </p:sp>
      <p:sp>
        <p:nvSpPr>
          <p:cNvPr id="707" name="object 6"/>
          <p:cNvSpPr txBox="1"/>
          <p:nvPr/>
        </p:nvSpPr>
        <p:spPr>
          <a:xfrm>
            <a:off x="535939" y="3671569"/>
            <a:ext cx="4341497" cy="4083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indent="-342900">
              <a:buSzPct val="100000"/>
              <a:buFont typeface="Arial"/>
              <a:buChar char="•"/>
              <a:tabLst>
                <a:tab pos="342900" algn="l"/>
                <a:tab pos="355600" algn="l"/>
                <a:tab pos="4203700" algn="l"/>
              </a:tabLst>
              <a:defRPr spc="-5" sz="2800"/>
            </a:pPr>
            <a:r>
              <a:t>Mic</a:t>
            </a:r>
            <a:r>
              <a:rPr spc="-55"/>
              <a:t>r</a:t>
            </a:r>
            <a:r>
              <a:rPr spc="-10"/>
              <a:t>o</a:t>
            </a:r>
            <a:r>
              <a:rPr spc="5"/>
              <a:t>c</a:t>
            </a:r>
            <a:r>
              <a:t>ephal</a:t>
            </a:r>
            <a:r>
              <a:rPr spc="-215"/>
              <a:t>y</a:t>
            </a:r>
            <a:r>
              <a:t>,</a:t>
            </a:r>
            <a:r>
              <a:rPr spc="0"/>
              <a:t>	</a:t>
            </a:r>
            <a:r>
              <a:rPr>
                <a:latin typeface="Arial"/>
                <a:ea typeface="Arial"/>
                <a:cs typeface="Arial"/>
                <a:sym typeface="Arial"/>
              </a:rPr>
              <a:t>•</a:t>
            </a:r>
          </a:p>
        </p:txBody>
      </p:sp>
      <p:sp>
        <p:nvSpPr>
          <p:cNvPr id="708" name="object 7"/>
          <p:cNvSpPr txBox="1"/>
          <p:nvPr/>
        </p:nvSpPr>
        <p:spPr>
          <a:xfrm>
            <a:off x="5070728" y="3671569"/>
            <a:ext cx="3451860" cy="164871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R="5080" indent="12700">
              <a:defRPr spc="-15" sz="2800"/>
            </a:pPr>
            <a:r>
              <a:t>Problems </a:t>
            </a:r>
            <a:r>
              <a:rPr spc="-5"/>
              <a:t>with  </a:t>
            </a:r>
            <a:r>
              <a:rPr spc="-10"/>
              <a:t>cognition, </a:t>
            </a:r>
            <a:r>
              <a:rPr spc="-35"/>
              <a:t>memory, </a:t>
            </a:r>
            <a:r>
              <a:rPr spc="-10"/>
              <a:t>fine  motor skills </a:t>
            </a:r>
            <a:r>
              <a:rPr spc="-5"/>
              <a:t>and  </a:t>
            </a:r>
            <a:r>
              <a:rPr spc="-40"/>
              <a:t>behaviour.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object 2"/>
          <p:cNvSpPr/>
          <p:nvPr/>
        </p:nvSpPr>
        <p:spPr>
          <a:xfrm>
            <a:off x="2461056" y="647238"/>
            <a:ext cx="4264933" cy="525013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21" name="object 3"/>
          <p:cNvSpPr txBox="1"/>
          <p:nvPr>
            <p:ph type="title"/>
          </p:nvPr>
        </p:nvSpPr>
        <p:spPr>
          <a:xfrm>
            <a:off x="2414397" y="461898"/>
            <a:ext cx="4316730" cy="696597"/>
          </a:xfrm>
          <a:prstGeom prst="rect">
            <a:avLst/>
          </a:prstGeom>
        </p:spPr>
        <p:txBody>
          <a:bodyPr/>
          <a:lstStyle>
            <a:lvl1pPr indent="12700">
              <a:spcBef>
                <a:spcPts val="100"/>
              </a:spcBef>
              <a:defRPr spc="-100" sz="4400"/>
            </a:lvl1pPr>
          </a:lstStyle>
          <a:p>
            <a:pPr/>
            <a:r>
              <a:t>Perinatal Asphyxia</a:t>
            </a:r>
          </a:p>
        </p:txBody>
      </p:sp>
      <p:sp>
        <p:nvSpPr>
          <p:cNvPr id="122" name="object 6"/>
          <p:cNvSpPr txBox="1"/>
          <p:nvPr>
            <p:ph type="sldNum" sz="quarter" idx="4294967295"/>
          </p:nvPr>
        </p:nvSpPr>
        <p:spPr>
          <a:xfrm>
            <a:off x="8414256" y="6409435"/>
            <a:ext cx="127001" cy="16002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sp>
        <p:nvSpPr>
          <p:cNvPr id="123" name="object 4"/>
          <p:cNvSpPr txBox="1"/>
          <p:nvPr/>
        </p:nvSpPr>
        <p:spPr>
          <a:xfrm>
            <a:off x="535940" y="1635199"/>
            <a:ext cx="8059419" cy="39582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marL="355600" marR="675640" indent="-342900">
              <a:lnSpc>
                <a:spcPct val="80000"/>
              </a:lnSpc>
              <a:spcBef>
                <a:spcPts val="800"/>
              </a:spcBef>
              <a:buSzPct val="100000"/>
              <a:buChar char="•"/>
              <a:tabLst>
                <a:tab pos="342900" algn="l"/>
                <a:tab pos="355600" algn="l"/>
              </a:tabLst>
              <a:defRPr sz="3000">
                <a:latin typeface="Arial"/>
                <a:ea typeface="Arial"/>
                <a:cs typeface="Arial"/>
                <a:sym typeface="Arial"/>
              </a:defRPr>
            </a:pPr>
            <a:r>
              <a:t>Perinatal Asphyxia is the leading </a:t>
            </a:r>
            <a:r>
              <a:rPr spc="-5"/>
              <a:t>cause</a:t>
            </a:r>
            <a:r>
              <a:rPr spc="-340"/>
              <a:t> </a:t>
            </a:r>
            <a:r>
              <a:t>of  neonatal </a:t>
            </a:r>
            <a:r>
              <a:rPr spc="-5"/>
              <a:t>death </a:t>
            </a:r>
            <a:r>
              <a:t>(along with infection,  prematurity and</a:t>
            </a:r>
            <a:r>
              <a:rPr spc="-25"/>
              <a:t> </a:t>
            </a:r>
            <a:r>
              <a:t>LBW).</a:t>
            </a:r>
          </a:p>
          <a:p>
            <a:pPr>
              <a:buSzPct val="100000"/>
              <a:buFont typeface="Arial"/>
              <a:buChar char="•"/>
              <a:defRPr sz="37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marR="26034" indent="-342900">
              <a:lnSpc>
                <a:spcPts val="2800"/>
              </a:lnSpc>
              <a:buSzPct val="100000"/>
              <a:buChar char="•"/>
              <a:tabLst>
                <a:tab pos="342900" algn="l"/>
                <a:tab pos="355600" algn="l"/>
              </a:tabLst>
              <a:defRPr sz="3000">
                <a:latin typeface="Arial"/>
                <a:ea typeface="Arial"/>
                <a:cs typeface="Arial"/>
                <a:sym typeface="Arial"/>
              </a:defRPr>
            </a:pPr>
            <a:r>
              <a:t>It is the leading cause of </a:t>
            </a:r>
            <a:r>
              <a:rPr spc="-5"/>
              <a:t>neurodevelopmental  disability in</a:t>
            </a:r>
            <a:r>
              <a:rPr spc="-10"/>
              <a:t> </a:t>
            </a:r>
            <a:r>
              <a:t>children.</a:t>
            </a:r>
          </a:p>
          <a:p>
            <a:pPr>
              <a:buSzPct val="100000"/>
              <a:buFont typeface="Arial"/>
              <a:buChar char="•"/>
              <a:defRPr sz="3700">
                <a:latin typeface="Times New Roman"/>
                <a:ea typeface="Times New Roman"/>
                <a:cs typeface="Times New Roman"/>
                <a:sym typeface="Times New Roman"/>
              </a:defRPr>
            </a:pPr>
          </a:p>
          <a:p>
            <a:pPr marL="355600" marR="5080" indent="-342900">
              <a:lnSpc>
                <a:spcPct val="79500"/>
              </a:lnSpc>
              <a:buSzPct val="100000"/>
              <a:buChar char="•"/>
              <a:tabLst>
                <a:tab pos="342900" algn="l"/>
                <a:tab pos="355600" algn="l"/>
              </a:tabLst>
              <a:defRPr sz="3000">
                <a:latin typeface="Arial"/>
                <a:ea typeface="Arial"/>
                <a:cs typeface="Arial"/>
                <a:sym typeface="Arial"/>
              </a:defRPr>
            </a:pPr>
            <a:r>
              <a:t>The term perinatal asphyxia </a:t>
            </a:r>
            <a:r>
              <a:rPr spc="-5"/>
              <a:t>is preferred </a:t>
            </a:r>
            <a:r>
              <a:t>to  Birth Asphyxia as asphyxia may occur</a:t>
            </a:r>
            <a:r>
              <a:rPr spc="-260"/>
              <a:t> </a:t>
            </a:r>
            <a:r>
              <a:t>before,  during </a:t>
            </a:r>
            <a:r>
              <a:rPr spc="-5"/>
              <a:t>and </a:t>
            </a:r>
            <a:r>
              <a:t>after</a:t>
            </a:r>
            <a:r>
              <a:rPr spc="-15"/>
              <a:t> </a:t>
            </a:r>
            <a:r>
              <a:t>birth.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" name="object 2"/>
          <p:cNvSpPr/>
          <p:nvPr/>
        </p:nvSpPr>
        <p:spPr>
          <a:xfrm>
            <a:off x="2855533" y="451283"/>
            <a:ext cx="3466461" cy="522809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711" name="object 3"/>
          <p:cNvSpPr txBox="1"/>
          <p:nvPr>
            <p:ph type="title"/>
          </p:nvPr>
        </p:nvSpPr>
        <p:spPr>
          <a:xfrm>
            <a:off x="2824733" y="301497"/>
            <a:ext cx="3493771" cy="635001"/>
          </a:xfrm>
          <a:prstGeom prst="rect">
            <a:avLst/>
          </a:prstGeom>
        </p:spPr>
        <p:txBody>
          <a:bodyPr/>
          <a:lstStyle>
            <a:lvl1pPr indent="12700">
              <a:defRPr spc="-1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/>
            <a:r>
              <a:t>Staging of HIE</a:t>
            </a:r>
          </a:p>
        </p:txBody>
      </p:sp>
      <p:sp>
        <p:nvSpPr>
          <p:cNvPr id="712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graphicFrame>
        <p:nvGraphicFramePr>
          <p:cNvPr id="713" name="object 4"/>
          <p:cNvGraphicFramePr/>
          <p:nvPr/>
        </p:nvGraphicFramePr>
        <p:xfrm>
          <a:off x="450850" y="1136650"/>
          <a:ext cx="8307069" cy="4473915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2713990"/>
                <a:gridCol w="1891664"/>
                <a:gridCol w="1727200"/>
                <a:gridCol w="1974214"/>
              </a:tblGrid>
              <a:tr h="651001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defRPr sz="2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200"/>
                        </a:spcBef>
                        <a:defRPr sz="1800"/>
                      </a:pPr>
                      <a:r>
                        <a:rPr b="1" spc="-5" sz="280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Stage-I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200"/>
                        </a:spcBef>
                        <a:defRPr sz="1800"/>
                      </a:pPr>
                      <a:r>
                        <a:rPr b="1" spc="-5" sz="280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Stage-II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200"/>
                        </a:spcBef>
                        <a:defRPr sz="1800"/>
                      </a:pPr>
                      <a:r>
                        <a:rPr b="1" spc="-5" sz="2800">
                          <a:solidFill>
                            <a:srgbClr val="FFFFFF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Stage-III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4F81BC"/>
                    </a:solidFill>
                  </a:tcPr>
                </a:tc>
              </a:tr>
              <a:tr h="568198">
                <a:tc>
                  <a:txBody>
                    <a:bodyPr/>
                    <a:lstStyle/>
                    <a:p>
                      <a:pPr indent="91439">
                        <a:lnSpc>
                          <a:spcPct val="100000"/>
                        </a:lnSpc>
                        <a:spcBef>
                          <a:spcPts val="900"/>
                        </a:spcBef>
                        <a:defRPr b="1" spc="-9" sz="2000"/>
                      </a:pPr>
                      <a:r>
                        <a:t>Level </a:t>
                      </a:r>
                      <a:r>
                        <a:rPr spc="0"/>
                        <a:t>of</a:t>
                      </a:r>
                      <a:r>
                        <a:rPr spc="-15"/>
                        <a:t> </a:t>
                      </a:r>
                      <a:r>
                        <a:rPr spc="0"/>
                        <a:t>consciousness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600"/>
                        </a:spcBef>
                        <a:defRPr sz="1800"/>
                      </a:pPr>
                      <a:r>
                        <a:rPr sz="2400"/>
                        <a:t>Hyper-alert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600"/>
                        </a:spcBef>
                        <a:defRPr sz="1800"/>
                      </a:pPr>
                      <a:r>
                        <a:rPr spc="-10" sz="2400"/>
                        <a:t>Lethargic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600"/>
                        </a:spcBef>
                        <a:defRPr sz="1800"/>
                      </a:pPr>
                      <a:r>
                        <a:rPr spc="-15" sz="2400"/>
                        <a:t>Stupor/coma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D0D7E8"/>
                    </a:solidFill>
                  </a:tcPr>
                </a:tc>
              </a:tr>
              <a:tr h="651001">
                <a:tc>
                  <a:txBody>
                    <a:bodyPr/>
                    <a:lstStyle/>
                    <a:p>
                      <a:pPr indent="91439">
                        <a:lnSpc>
                          <a:spcPct val="100000"/>
                        </a:lnSpc>
                        <a:spcBef>
                          <a:spcPts val="900"/>
                        </a:spcBef>
                        <a:defRPr sz="2400"/>
                      </a:pPr>
                      <a:r>
                        <a:t>Muscle</a:t>
                      </a:r>
                      <a:r>
                        <a:rPr spc="-20"/>
                        <a:t> </a:t>
                      </a:r>
                      <a:r>
                        <a:rPr spc="-60"/>
                        <a:t>Tone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900"/>
                        </a:spcBef>
                        <a:defRPr sz="1800"/>
                      </a:pPr>
                      <a:r>
                        <a:rPr spc="-5" sz="2400"/>
                        <a:t>Normal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900"/>
                        </a:spcBef>
                        <a:defRPr sz="1800"/>
                      </a:pPr>
                      <a:r>
                        <a:rPr spc="-10" sz="2400"/>
                        <a:t>Hypotonic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900"/>
                        </a:spcBef>
                        <a:defRPr sz="1800"/>
                      </a:pPr>
                      <a:r>
                        <a:rPr spc="-5" sz="2400"/>
                        <a:t>Flaccid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E9ECF4"/>
                    </a:solidFill>
                  </a:tcPr>
                </a:tc>
              </a:tr>
              <a:tr h="650875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900"/>
                        </a:spcBef>
                        <a:defRPr sz="1800"/>
                      </a:pPr>
                      <a:r>
                        <a:rPr spc="-20" sz="2400"/>
                        <a:t>Posture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900"/>
                        </a:spcBef>
                        <a:defRPr sz="1800"/>
                      </a:pPr>
                      <a:r>
                        <a:rPr spc="-5" sz="2400"/>
                        <a:t>Normal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900"/>
                        </a:spcBef>
                        <a:defRPr sz="1800"/>
                      </a:pPr>
                      <a:r>
                        <a:rPr spc="-10" sz="2400"/>
                        <a:t>Flexion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900"/>
                        </a:spcBef>
                        <a:defRPr sz="1800"/>
                      </a:pPr>
                      <a:r>
                        <a:rPr spc="-15" sz="2400"/>
                        <a:t>Decerebrate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D0D7E8"/>
                    </a:solidFill>
                  </a:tcPr>
                </a:tc>
              </a:tr>
              <a:tr h="651002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900"/>
                        </a:spcBef>
                        <a:defRPr sz="1800"/>
                      </a:pPr>
                      <a:r>
                        <a:rPr spc="-10" sz="2400"/>
                        <a:t>DTR/Clonus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900"/>
                        </a:spcBef>
                        <a:defRPr sz="1800"/>
                      </a:pPr>
                      <a:r>
                        <a:rPr spc="-10" sz="2400"/>
                        <a:t>Hyperactive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900"/>
                        </a:spcBef>
                        <a:defRPr sz="1800"/>
                      </a:pPr>
                      <a:r>
                        <a:rPr spc="-10" sz="2400"/>
                        <a:t>Hyperactive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900"/>
                        </a:spcBef>
                        <a:defRPr sz="1800"/>
                      </a:pPr>
                      <a:r>
                        <a:rPr spc="-10" sz="2400"/>
                        <a:t>Absent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E9ECF4"/>
                    </a:solidFill>
                  </a:tcPr>
                </a:tc>
              </a:tr>
              <a:tr h="650875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900"/>
                        </a:spcBef>
                        <a:defRPr sz="1800"/>
                      </a:pPr>
                      <a:r>
                        <a:rPr spc="-10" sz="2400"/>
                        <a:t>Myoclonus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900"/>
                        </a:spcBef>
                        <a:defRPr sz="1800"/>
                      </a:pPr>
                      <a:r>
                        <a:rPr spc="-10" sz="2400"/>
                        <a:t>Present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900"/>
                        </a:spcBef>
                        <a:defRPr sz="1800"/>
                      </a:pPr>
                      <a:r>
                        <a:rPr spc="-10" sz="2400"/>
                        <a:t>Present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900"/>
                        </a:spcBef>
                        <a:defRPr sz="1800"/>
                      </a:pPr>
                      <a:r>
                        <a:rPr spc="-10" sz="2400"/>
                        <a:t>Absent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D0D7E8"/>
                    </a:solidFill>
                  </a:tcPr>
                </a:tc>
              </a:tr>
              <a:tr h="650963">
                <a:tc>
                  <a:txBody>
                    <a:bodyPr/>
                    <a:lstStyle/>
                    <a:p>
                      <a:pPr indent="91439">
                        <a:lnSpc>
                          <a:spcPct val="100000"/>
                        </a:lnSpc>
                        <a:spcBef>
                          <a:spcPts val="900"/>
                        </a:spcBef>
                        <a:defRPr spc="-10" sz="2400"/>
                      </a:pPr>
                      <a:r>
                        <a:t>Moro</a:t>
                      </a:r>
                      <a:r>
                        <a:rPr spc="-15"/>
                        <a:t> </a:t>
                      </a:r>
                      <a:r>
                        <a:rPr spc="-20"/>
                        <a:t>Reflex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900"/>
                        </a:spcBef>
                        <a:defRPr sz="1800"/>
                      </a:pPr>
                      <a:r>
                        <a:rPr spc="-10" sz="2400"/>
                        <a:t>Strong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900"/>
                        </a:spcBef>
                        <a:defRPr sz="1800"/>
                      </a:pPr>
                      <a:r>
                        <a:rPr spc="-20" sz="2400"/>
                        <a:t>Weak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900"/>
                        </a:spcBef>
                        <a:defRPr sz="1800"/>
                      </a:pPr>
                      <a:r>
                        <a:rPr spc="-10" sz="2400"/>
                        <a:t>Absent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E9EC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5" name="object 2"/>
          <p:cNvSpPr/>
          <p:nvPr/>
        </p:nvSpPr>
        <p:spPr>
          <a:xfrm>
            <a:off x="3038780" y="650287"/>
            <a:ext cx="3104539" cy="563195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716" name="object 3"/>
          <p:cNvSpPr txBox="1"/>
          <p:nvPr>
            <p:ph type="title"/>
          </p:nvPr>
        </p:nvSpPr>
        <p:spPr>
          <a:xfrm>
            <a:off x="2990850" y="483234"/>
            <a:ext cx="3164206" cy="696596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z="4400">
                <a:latin typeface="Arial"/>
                <a:ea typeface="Arial"/>
                <a:cs typeface="Arial"/>
                <a:sym typeface="Arial"/>
              </a:defRPr>
            </a:pPr>
            <a:r>
              <a:t>HIE</a:t>
            </a:r>
            <a:r>
              <a:rPr spc="-100"/>
              <a:t> </a:t>
            </a:r>
            <a:r>
              <a:t>Staging</a:t>
            </a:r>
          </a:p>
        </p:txBody>
      </p:sp>
      <p:sp>
        <p:nvSpPr>
          <p:cNvPr id="717" name="object 6"/>
          <p:cNvSpPr txBox="1"/>
          <p:nvPr>
            <p:ph type="sldNum" sz="quarter" idx="4294967295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graphicFrame>
        <p:nvGraphicFramePr>
          <p:cNvPr id="718" name="object 4"/>
          <p:cNvGraphicFramePr/>
          <p:nvPr/>
        </p:nvGraphicFramePr>
        <p:xfrm>
          <a:off x="450850" y="1593850"/>
          <a:ext cx="8229600" cy="2743200"/>
        </p:xfrm>
        <a:graphic xmlns:a="http://schemas.openxmlformats.org/drawingml/2006/main">
          <a:graphicData uri="http://schemas.openxmlformats.org/drawingml/2006/table">
            <a:tbl>
              <a:tblPr firstCol="0" firstRow="0" lastCol="0" lastRow="0" bandCol="0" bandRow="0" rtl="0">
                <a:tableStyleId>{4C3C2611-4C71-4FC5-86AE-919BDF0F9419}</a:tableStyleId>
              </a:tblPr>
              <a:tblGrid>
                <a:gridCol w="1447800"/>
                <a:gridCol w="1447800"/>
                <a:gridCol w="1905000"/>
                <a:gridCol w="3429000"/>
              </a:tblGrid>
              <a:tr h="457200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defRPr sz="240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defRPr>
                      </a:pP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200"/>
                        </a:spcBef>
                        <a:defRPr sz="1800"/>
                      </a:pPr>
                      <a:r>
                        <a:rPr b="1" spc="-5" sz="2400">
                          <a:solidFill>
                            <a:srgbClr val="FFFFFF"/>
                          </a:solidFill>
                          <a:latin typeface="Bookman Old Style"/>
                          <a:ea typeface="Bookman Old Style"/>
                          <a:cs typeface="Bookman Old Style"/>
                          <a:sym typeface="Bookman Old Style"/>
                        </a:rPr>
                        <a:t>Stage-I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200"/>
                        </a:spcBef>
                        <a:defRPr sz="1800"/>
                      </a:pPr>
                      <a:r>
                        <a:rPr b="1" spc="-5" sz="2400">
                          <a:solidFill>
                            <a:srgbClr val="FFFFFF"/>
                          </a:solidFill>
                          <a:latin typeface="Bookman Old Style"/>
                          <a:ea typeface="Bookman Old Style"/>
                          <a:cs typeface="Bookman Old Style"/>
                          <a:sym typeface="Bookman Old Style"/>
                        </a:rPr>
                        <a:t>Stage-II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200"/>
                        </a:spcBef>
                        <a:defRPr sz="1800"/>
                      </a:pPr>
                      <a:r>
                        <a:rPr b="1" spc="-5" sz="2400">
                          <a:solidFill>
                            <a:srgbClr val="FFFFFF"/>
                          </a:solidFill>
                          <a:latin typeface="Bookman Old Style"/>
                          <a:ea typeface="Bookman Old Style"/>
                          <a:cs typeface="Bookman Old Style"/>
                          <a:sym typeface="Bookman Old Style"/>
                        </a:rPr>
                        <a:t>Stage-III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38100">
                      <a:solidFill>
                        <a:srgbClr val="FFFFFF"/>
                      </a:solidFill>
                    </a:lnB>
                    <a:solidFill>
                      <a:srgbClr val="4F81BC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spc="-5" sz="2400">
                          <a:latin typeface="Arial"/>
                          <a:ea typeface="Arial"/>
                          <a:cs typeface="Arial"/>
                          <a:sym typeface="Arial"/>
                        </a:rPr>
                        <a:t>Pupils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spc="-5" sz="2400">
                          <a:latin typeface="Arial"/>
                          <a:ea typeface="Arial"/>
                          <a:cs typeface="Arial"/>
                          <a:sym typeface="Arial"/>
                        </a:rPr>
                        <a:t>Dilated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spc="-5" sz="2400">
                          <a:latin typeface="Arial"/>
                          <a:ea typeface="Arial"/>
                          <a:cs typeface="Arial"/>
                          <a:sym typeface="Arial"/>
                        </a:rPr>
                        <a:t>Constricted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spc="-5" sz="2400">
                          <a:latin typeface="Arial"/>
                          <a:ea typeface="Arial"/>
                          <a:cs typeface="Arial"/>
                          <a:sym typeface="Arial"/>
                        </a:rPr>
                        <a:t>Unequal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381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D0D7E8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spc="-5" sz="2400">
                          <a:latin typeface="Arial"/>
                          <a:ea typeface="Arial"/>
                          <a:cs typeface="Arial"/>
                          <a:sym typeface="Arial"/>
                        </a:rPr>
                        <a:t>Seizures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spc="-5" sz="2400">
                          <a:latin typeface="Arial"/>
                          <a:ea typeface="Arial"/>
                          <a:cs typeface="Arial"/>
                          <a:sym typeface="Arial"/>
                        </a:rPr>
                        <a:t>None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spc="-5" sz="2400">
                          <a:latin typeface="Arial"/>
                          <a:ea typeface="Arial"/>
                          <a:cs typeface="Arial"/>
                          <a:sym typeface="Arial"/>
                        </a:rPr>
                        <a:t>Common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spc="-5" sz="2400">
                          <a:latin typeface="Arial"/>
                          <a:ea typeface="Arial"/>
                          <a:cs typeface="Arial"/>
                          <a:sym typeface="Arial"/>
                        </a:rPr>
                        <a:t>Decerebrate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E9ECF4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spc="-5" sz="2400">
                          <a:latin typeface="Arial"/>
                          <a:ea typeface="Arial"/>
                          <a:cs typeface="Arial"/>
                          <a:sym typeface="Arial"/>
                        </a:rPr>
                        <a:t>Duration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indent="91439">
                        <a:lnSpc>
                          <a:spcPct val="100000"/>
                        </a:lnSpc>
                        <a:spcBef>
                          <a:spcPts val="300"/>
                        </a:spcBef>
                        <a:defRPr sz="2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&lt; </a:t>
                      </a:r>
                      <a:r>
                        <a:rPr spc="-10"/>
                        <a:t>24</a:t>
                      </a:r>
                      <a:r>
                        <a:rPr spc="-35"/>
                        <a:t> </a:t>
                      </a:r>
                      <a:r>
                        <a:rPr spc="-5"/>
                        <a:t>hrs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indent="92075">
                        <a:lnSpc>
                          <a:spcPct val="100000"/>
                        </a:lnSpc>
                        <a:spcBef>
                          <a:spcPts val="300"/>
                        </a:spcBef>
                        <a:defRPr spc="-5" sz="2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24 hrs-14</a:t>
                      </a:r>
                      <a:r>
                        <a:rPr spc="-20"/>
                        <a:t> </a:t>
                      </a:r>
                      <a:r>
                        <a:t>d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indent="92075">
                        <a:lnSpc>
                          <a:spcPct val="100000"/>
                        </a:lnSpc>
                        <a:spcBef>
                          <a:spcPts val="300"/>
                        </a:spcBef>
                        <a:defRPr spc="-5" sz="2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Days </a:t>
                      </a:r>
                      <a:r>
                        <a:rPr spc="0"/>
                        <a:t>&amp; </a:t>
                      </a:r>
                      <a:r>
                        <a:rPr spc="-15"/>
                        <a:t>Weeks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D0D7E8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sz="2400">
                          <a:latin typeface="Arial"/>
                          <a:ea typeface="Arial"/>
                          <a:cs typeface="Arial"/>
                          <a:sym typeface="Arial"/>
                        </a:rPr>
                        <a:t>Outcome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sz="2400">
                          <a:latin typeface="Arial"/>
                          <a:ea typeface="Arial"/>
                          <a:cs typeface="Arial"/>
                          <a:sym typeface="Arial"/>
                        </a:rPr>
                        <a:t>Good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spc="-30" sz="2400">
                          <a:latin typeface="Arial"/>
                          <a:ea typeface="Arial"/>
                          <a:cs typeface="Arial"/>
                          <a:sym typeface="Arial"/>
                        </a:rPr>
                        <a:t>Variable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 indent="92075">
                        <a:lnSpc>
                          <a:spcPct val="100000"/>
                        </a:lnSpc>
                        <a:spcBef>
                          <a:spcPts val="300"/>
                        </a:spcBef>
                        <a:defRPr spc="-5" sz="2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Death </a:t>
                      </a:r>
                      <a:r>
                        <a:rPr spc="0"/>
                        <a:t>or </a:t>
                      </a:r>
                      <a:r>
                        <a:t>Severe Deficit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E9ECF4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spc="-5" sz="2400">
                          <a:latin typeface="Arial"/>
                          <a:ea typeface="Arial"/>
                          <a:cs typeface="Arial"/>
                          <a:sym typeface="Arial"/>
                        </a:rPr>
                        <a:t>EEG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spc="-5" sz="2400">
                          <a:latin typeface="Arial"/>
                          <a:ea typeface="Arial"/>
                          <a:cs typeface="Arial"/>
                          <a:sym typeface="Arial"/>
                        </a:rPr>
                        <a:t>Normal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indent="92075">
                        <a:lnSpc>
                          <a:spcPct val="100000"/>
                        </a:lnSpc>
                        <a:spcBef>
                          <a:spcPts val="300"/>
                        </a:spcBef>
                        <a:defRPr spc="-5" sz="2400">
                          <a:latin typeface="Arial"/>
                          <a:ea typeface="Arial"/>
                          <a:cs typeface="Arial"/>
                          <a:sym typeface="Arial"/>
                        </a:defRPr>
                      </a:pPr>
                      <a:r>
                        <a:t>Low</a:t>
                      </a:r>
                      <a:r>
                        <a:rPr spc="-20"/>
                        <a:t> </a:t>
                      </a:r>
                      <a:r>
                        <a:rPr spc="-25"/>
                        <a:t>Voltage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spcBef>
                          <a:spcPts val="300"/>
                        </a:spcBef>
                        <a:defRPr sz="1800"/>
                      </a:pPr>
                      <a:r>
                        <a:rPr spc="-5" sz="2400">
                          <a:latin typeface="Arial"/>
                          <a:ea typeface="Arial"/>
                          <a:cs typeface="Arial"/>
                          <a:sym typeface="Arial"/>
                        </a:rPr>
                        <a:t>Bursts</a:t>
                      </a:r>
                    </a:p>
                  </a:txBody>
                  <a:tcPr marL="0" marR="0" marT="0" marB="0" anchor="t" anchorCtr="0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</a:lnT>
                    <a:lnB w="12700">
                      <a:solidFill>
                        <a:srgbClr val="FFFFFF"/>
                      </a:solidFill>
                    </a:lnB>
                    <a:solidFill>
                      <a:srgbClr val="D0D7E8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object 2"/>
          <p:cNvSpPr/>
          <p:nvPr/>
        </p:nvSpPr>
        <p:spPr>
          <a:xfrm>
            <a:off x="2036321" y="2927143"/>
            <a:ext cx="5385662" cy="563195"/>
          </a:xfrm>
          <a:prstGeom prst="rect">
            <a:avLst/>
          </a:prstGeom>
          <a:blipFill>
            <a:blip r:embed="rId2"/>
            <a:stretch>
              <a:fillRect/>
            </a:stretch>
          </a:blipFill>
          <a:ln w="12700">
            <a:miter lim="400000"/>
          </a:ln>
        </p:spPr>
        <p:txBody>
          <a:bodyPr lIns="45719" rIns="45719"/>
          <a:lstStyle/>
          <a:p>
            <a:pPr/>
          </a:p>
        </p:txBody>
      </p:sp>
      <p:sp>
        <p:nvSpPr>
          <p:cNvPr id="126" name="object 3"/>
          <p:cNvSpPr txBox="1"/>
          <p:nvPr>
            <p:ph type="title"/>
          </p:nvPr>
        </p:nvSpPr>
        <p:spPr>
          <a:xfrm>
            <a:off x="2025775" y="2761309"/>
            <a:ext cx="5398772" cy="697231"/>
          </a:xfrm>
          <a:prstGeom prst="rect">
            <a:avLst/>
          </a:prstGeom>
        </p:spPr>
        <p:txBody>
          <a:bodyPr/>
          <a:lstStyle/>
          <a:p>
            <a:pPr indent="12700">
              <a:spcBef>
                <a:spcPts val="100"/>
              </a:spcBef>
              <a:defRPr sz="4400">
                <a:latin typeface="Arial"/>
                <a:ea typeface="Arial"/>
                <a:cs typeface="Arial"/>
                <a:sym typeface="Arial"/>
              </a:defRPr>
            </a:pPr>
            <a:r>
              <a:t>Why it is</a:t>
            </a:r>
            <a:r>
              <a:rPr spc="-100"/>
              <a:t> important?</a:t>
            </a:r>
          </a:p>
        </p:txBody>
      </p:sp>
      <p:sp>
        <p:nvSpPr>
          <p:cNvPr id="127" name="object 5"/>
          <p:cNvSpPr txBox="1"/>
          <p:nvPr>
            <p:ph type="sldNum" sz="quarter" idx="4294967295"/>
          </p:nvPr>
        </p:nvSpPr>
        <p:spPr>
          <a:xfrm>
            <a:off x="8414256" y="6409435"/>
            <a:ext cx="127001" cy="16002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